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91" r:id="rId4"/>
    <p:sldId id="258" r:id="rId5"/>
    <p:sldId id="257" r:id="rId6"/>
    <p:sldId id="263" r:id="rId7"/>
    <p:sldId id="264" r:id="rId8"/>
    <p:sldId id="265" r:id="rId9"/>
    <p:sldId id="273" r:id="rId10"/>
    <p:sldId id="295" r:id="rId11"/>
    <p:sldId id="266" r:id="rId12"/>
    <p:sldId id="267" r:id="rId13"/>
    <p:sldId id="268" r:id="rId14"/>
    <p:sldId id="275" r:id="rId15"/>
    <p:sldId id="296" r:id="rId16"/>
    <p:sldId id="276" r:id="rId17"/>
    <p:sldId id="269" r:id="rId18"/>
    <p:sldId id="270" r:id="rId19"/>
    <p:sldId id="271" r:id="rId20"/>
    <p:sldId id="278" r:id="rId21"/>
    <p:sldId id="297" r:id="rId22"/>
    <p:sldId id="292" r:id="rId23"/>
    <p:sldId id="293" r:id="rId24"/>
    <p:sldId id="301" r:id="rId25"/>
    <p:sldId id="294" r:id="rId26"/>
    <p:sldId id="298" r:id="rId27"/>
    <p:sldId id="272" r:id="rId28"/>
    <p:sldId id="279" r:id="rId29"/>
    <p:sldId id="280" r:id="rId30"/>
    <p:sldId id="284" r:id="rId31"/>
    <p:sldId id="299" r:id="rId32"/>
    <p:sldId id="281" r:id="rId33"/>
    <p:sldId id="282" r:id="rId34"/>
    <p:sldId id="283" r:id="rId35"/>
    <p:sldId id="286" r:id="rId36"/>
    <p:sldId id="300" r:id="rId37"/>
    <p:sldId id="260" r:id="rId38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0066"/>
    <a:srgbClr val="CC0000"/>
    <a:srgbClr val="FF0000"/>
    <a:srgbClr val="FF9900"/>
    <a:srgbClr val="006600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93" autoAdjust="0"/>
  </p:normalViewPr>
  <p:slideViewPr>
    <p:cSldViewPr>
      <p:cViewPr varScale="1">
        <p:scale>
          <a:sx n="58" d="100"/>
          <a:sy n="58" d="100"/>
        </p:scale>
        <p:origin x="-123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44A3-44F3-46FA-8BDA-8E6985CF5114}" type="datetimeFigureOut">
              <a:rPr lang="zh-HK" altLang="en-US" smtClean="0"/>
              <a:t>17/9/2016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DF72-4BDE-441F-9881-7E141A1071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642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549EA-667C-4C48-A0B8-5323B2BE071E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4AC67-540D-4171-AE17-3F5B0065748D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363479815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017A49-3895-42D6-BCF7-1E98FA048343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476F-1A24-4688-BC90-1C5894263098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269525115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1AA2B-A691-46E0-9B1F-DCFF6DF18097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3E141-AD8F-4195-9CED-B49AFD7037A3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78747255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AAA6B26-8AA0-461A-9DEB-F5A50DF73268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BECD436-87CB-45D7-AEAD-8B6A5826B6F7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182339511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CF9A772-AC94-4798-A814-84B2F8359469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D4E35C7-A0E4-4EFB-9C56-29C62E05BD5B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351103796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498D8-87EE-4604-8502-E642AE2C55FE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4E002-6458-46DE-8DD3-DACA096DE7BC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213465717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7867A-7181-4219-B1A7-F3B5FE857B5B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39677-1958-464C-8D54-2138EC4F5132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261337147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4402E-3B83-483B-A7DB-EC683164FDF4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2043-005D-427B-A580-B689A151B3D7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226771275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6F5D4-9E0A-4878-BB46-62E51968E65C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E264-0A43-4E8B-9E48-E80BB3D3F720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362016759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8BF83-50EC-451F-9B65-8184ABCE250B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613E7-BC3A-414F-907C-EE5C939413B9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186828374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06B4B-9FE7-46B0-9BF2-DE233D9D5D1D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9D58A-1432-4F2C-8BD0-DB57B3210F17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241566767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92AD9-D3CF-400A-A200-21421536B62B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F19FE-0262-4F32-8EE3-5A1D88150053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33334187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53575-2B9F-4B01-8D68-CBCDA7F13BBC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HK" altLang="zh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C309-6046-448C-89F0-85F69F0ED14F}" type="slidenum">
              <a:rPr lang="fr-CA" altLang="zh-HK"/>
              <a:pPr/>
              <a:t>‹#›</a:t>
            </a:fld>
            <a:endParaRPr lang="fr-CA" altLang="zh-HK"/>
          </a:p>
        </p:txBody>
      </p:sp>
    </p:spTree>
    <p:extLst>
      <p:ext uri="{BB962C8B-B14F-4D97-AF65-F5344CB8AC3E}">
        <p14:creationId xmlns:p14="http://schemas.microsoft.com/office/powerpoint/2010/main" val="207621893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HK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HK" smtClean="0"/>
              <a:t>Cliquez pour modifier les styles du texte du masque</a:t>
            </a:r>
          </a:p>
          <a:p>
            <a:pPr lvl="1"/>
            <a:r>
              <a:rPr lang="fr-CA" altLang="zh-HK" smtClean="0"/>
              <a:t>Deuxième niveau</a:t>
            </a:r>
          </a:p>
          <a:p>
            <a:pPr lvl="2"/>
            <a:r>
              <a:rPr lang="fr-CA" altLang="zh-HK" smtClean="0"/>
              <a:t>Troisième niveau</a:t>
            </a:r>
          </a:p>
          <a:p>
            <a:pPr lvl="3"/>
            <a:r>
              <a:rPr lang="fr-CA" altLang="zh-HK" smtClean="0"/>
              <a:t>Quatrième niveau</a:t>
            </a:r>
          </a:p>
          <a:p>
            <a:pPr lvl="4"/>
            <a:r>
              <a:rPr lang="fr-CA" altLang="zh-HK" smtClean="0"/>
              <a:t>Cinquième niveau</a:t>
            </a:r>
          </a:p>
        </p:txBody>
      </p:sp>
      <p:sp>
        <p:nvSpPr>
          <p:cNvPr id="1028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fld id="{24D7255F-84DE-4493-95C6-C051AD0D216D}" type="datetime1">
              <a:rPr lang="zh-CN" altLang="en-US"/>
              <a:pPr/>
              <a:t>2016/9/17</a:t>
            </a:fld>
            <a:endParaRPr lang="zh-CN"/>
          </a:p>
        </p:txBody>
      </p:sp>
      <p:sp>
        <p:nvSpPr>
          <p:cNvPr id="1029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HK" altLang="zh-HK"/>
          </a:p>
        </p:txBody>
      </p:sp>
      <p:sp>
        <p:nvSpPr>
          <p:cNvPr id="1030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新細明體" pitchFamily="18" charset="-120"/>
              </a:defRPr>
            </a:lvl1pPr>
          </a:lstStyle>
          <a:p>
            <a:fld id="{8ADAA7C7-41CF-4B09-8F7E-EEBF2D1FA71B}" type="slidenum">
              <a:rPr lang="fr-CA" altLang="zh-HK"/>
              <a:pPr/>
              <a:t>‹#›</a:t>
            </a:fld>
            <a:endParaRPr lang="fr-CA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utoUpdateAnimBg="0"/>
      <p:bldP spid="1027" grpId="0" build="p" autoUpdateAnimBg="0">
        <p:tmplLst>
          <p:tmpl lvl="1">
            <p:tnLst>
              <p:par>
                <p:cTn presetID="3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6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6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6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6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92E-E3F5-4992-9D3A-6FB38529A150}" type="slidenum">
              <a:rPr lang="fr-CA" altLang="zh-HK"/>
              <a:pPr/>
              <a:t>1</a:t>
            </a:fld>
            <a:endParaRPr lang="fr-CA" altLang="zh-HK"/>
          </a:p>
        </p:txBody>
      </p:sp>
      <p:sp>
        <p:nvSpPr>
          <p:cNvPr id="3074" name="Titre 1"/>
          <p:cNvSpPr>
            <a:spLocks noGrp="1"/>
          </p:cNvSpPr>
          <p:nvPr>
            <p:ph type="ctrTitle" idx="4294967295"/>
          </p:nvPr>
        </p:nvSpPr>
        <p:spPr>
          <a:xfrm>
            <a:off x="827088" y="981075"/>
            <a:ext cx="7772400" cy="2160588"/>
          </a:xfrm>
        </p:spPr>
        <p:txBody>
          <a:bodyPr/>
          <a:lstStyle/>
          <a:p>
            <a:r>
              <a:rPr lang="zh-CN" sz="6600" dirty="0">
                <a:solidFill>
                  <a:srgbClr val="FF0000"/>
                </a:solidFill>
                <a:ea typeface="SimHei" pitchFamily="49" charset="-122"/>
              </a:rPr>
              <a:t>小方治病</a:t>
            </a:r>
            <a:r>
              <a:rPr lang="zh-CN" altLang="en-US" sz="6600" dirty="0">
                <a:solidFill>
                  <a:srgbClr val="DD5807"/>
                </a:solidFill>
                <a:ea typeface="SimHei" pitchFamily="49" charset="-122"/>
              </a:rPr>
              <a:t/>
            </a:r>
            <a:br>
              <a:rPr lang="zh-CN" altLang="en-US" sz="6600" dirty="0">
                <a:solidFill>
                  <a:srgbClr val="DD5807"/>
                </a:solidFill>
                <a:ea typeface="SimHei" pitchFamily="49" charset="-122"/>
              </a:rPr>
            </a:br>
            <a:r>
              <a:rPr lang="zh-CN" altLang="zh-TW" sz="66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sz="3200" dirty="0">
                <a:solidFill>
                  <a:srgbClr val="DD5807"/>
                </a:solidFill>
                <a:ea typeface="SimHei" pitchFamily="49" charset="-122"/>
              </a:rPr>
              <a:t>第二講</a:t>
            </a:r>
            <a:endParaRPr lang="zh-HK" sz="4000" dirty="0">
              <a:solidFill>
                <a:srgbClr val="DD5807"/>
              </a:solidFill>
              <a:ea typeface="SimHei" pitchFamily="49" charset="-122"/>
            </a:endParaRPr>
          </a:p>
        </p:txBody>
      </p:sp>
      <p:sp>
        <p:nvSpPr>
          <p:cNvPr id="3075" name="Sous-titre 2"/>
          <p:cNvSpPr>
            <a:spLocks noGrp="1"/>
          </p:cNvSpPr>
          <p:nvPr>
            <p:ph type="subTitle" idx="4294967295"/>
          </p:nvPr>
        </p:nvSpPr>
        <p:spPr>
          <a:xfrm>
            <a:off x="1763713" y="1125538"/>
            <a:ext cx="6040437" cy="19685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zh-HK" dirty="0">
              <a:solidFill>
                <a:srgbClr val="DD5807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zh-HK" dirty="0">
              <a:solidFill>
                <a:srgbClr val="DD5807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CN" dirty="0">
                <a:solidFill>
                  <a:srgbClr val="DD5807"/>
                </a:solidFill>
                <a:ea typeface="宋体" pitchFamily="2" charset="-122"/>
              </a:rPr>
              <a:t>             </a:t>
            </a:r>
            <a:endParaRPr lang="zh-CN" altLang="en-US" dirty="0">
              <a:solidFill>
                <a:srgbClr val="DD5807"/>
              </a:solidFill>
              <a:ea typeface="宋体" pitchFamily="2" charset="-122"/>
            </a:endParaRPr>
          </a:p>
          <a:p>
            <a:pPr marL="0" indent="0" algn="ctr">
              <a:buFont typeface="Arial" pitchFamily="34" charset="0"/>
              <a:buNone/>
            </a:pPr>
            <a:endParaRPr lang="zh-CN" altLang="en-US" dirty="0">
              <a:solidFill>
                <a:srgbClr val="DD5807"/>
              </a:solidFill>
              <a:ea typeface="宋体" pitchFamily="2" charset="-122"/>
            </a:endParaRPr>
          </a:p>
          <a:p>
            <a:pPr marL="0" indent="0" algn="ctr">
              <a:buFont typeface="Arial" pitchFamily="34" charset="0"/>
              <a:buNone/>
            </a:pPr>
            <a:endParaRPr lang="zh-CN" altLang="en-US" dirty="0">
              <a:solidFill>
                <a:srgbClr val="DD5807"/>
              </a:solidFill>
              <a:ea typeface="宋体" pitchFamily="2" charset="-122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867400" y="3860800"/>
            <a:ext cx="2951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sz="4000">
                <a:solidFill>
                  <a:srgbClr val="DD5807"/>
                </a:solidFill>
                <a:ea typeface="SimHei" pitchFamily="49" charset="-122"/>
              </a:rPr>
              <a:t>蒲公英學會</a:t>
            </a:r>
            <a:endParaRPr lang="zh-HK" sz="4000">
              <a:solidFill>
                <a:srgbClr val="DD5807"/>
              </a:solidFill>
              <a:ea typeface="SimHei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17-EAAE-48CA-8F76-A24B2153B7D3}" type="slidenum">
              <a:rPr lang="fr-CA" altLang="zh-HK"/>
              <a:pPr/>
              <a:t>10</a:t>
            </a:fld>
            <a:endParaRPr lang="fr-CA" altLang="zh-HK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蒲公英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73793"/>
            <a:ext cx="8229600" cy="4310063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endParaRPr lang="zh-TW" altLang="fr-CA" dirty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80000"/>
              </a:lnSpc>
            </a:pPr>
            <a:endParaRPr lang="zh-TW" altLang="fr-CA" sz="2800" dirty="0">
              <a:solidFill>
                <a:srgbClr val="FF9900"/>
              </a:solidFill>
              <a:ea typeface="新細明體" pitchFamily="18" charset="-12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4176464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3714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5E7-88A3-4E89-92D3-6CD2053CDCB1}" type="slidenum">
              <a:rPr lang="fr-CA" altLang="zh-HK"/>
              <a:pPr/>
              <a:t>11</a:t>
            </a:fld>
            <a:endParaRPr lang="fr-CA" altLang="zh-HK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zh-TW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en-US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zh-TW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en-US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zh-TW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en-US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zh-TW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en-US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zh-TW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en-US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zh-TW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en-US" sz="6000" dirty="0">
                <a:solidFill>
                  <a:srgbClr val="DD5807"/>
                </a:solidFill>
                <a:ea typeface="SimHei" pitchFamily="49" charset="-122"/>
              </a:rPr>
              <a:t> </a:t>
            </a:r>
            <a:r>
              <a:rPr lang="zh-CN" altLang="zh-TW" sz="6000" dirty="0">
                <a:solidFill>
                  <a:srgbClr val="DD5807"/>
                </a:solidFill>
                <a:ea typeface="SimHei" pitchFamily="49" charset="-122"/>
              </a:rPr>
              <a:t>  </a:t>
            </a:r>
            <a:r>
              <a:rPr lang="en-US" altLang="zh-CN" sz="6000" dirty="0" smtClean="0">
                <a:solidFill>
                  <a:srgbClr val="DD5807"/>
                </a:solidFill>
                <a:ea typeface="SimHei" pitchFamily="49" charset="-122"/>
              </a:rPr>
              <a:t>   </a:t>
            </a:r>
            <a:r>
              <a:rPr lang="zh-CN" sz="6000" dirty="0" smtClean="0">
                <a:solidFill>
                  <a:srgbClr val="FF0000"/>
                </a:solidFill>
                <a:ea typeface="SimHei" pitchFamily="49" charset="-122"/>
              </a:rPr>
              <a:t>獨</a:t>
            </a:r>
            <a:r>
              <a:rPr lang="zh-CN" sz="6000" dirty="0">
                <a:solidFill>
                  <a:srgbClr val="FF0000"/>
                </a:solidFill>
                <a:ea typeface="SimHei" pitchFamily="49" charset="-122"/>
              </a:rPr>
              <a:t>活</a:t>
            </a:r>
            <a:endParaRPr lang="zh-HK" sz="6000" dirty="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11268" name="Picture 4" descr="獨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82713"/>
            <a:ext cx="8281988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0F99-ECC9-4F9D-B103-B6787F5E2091}" type="slidenum">
              <a:rPr lang="fr-CA" altLang="zh-HK"/>
              <a:pPr/>
              <a:t>12</a:t>
            </a:fld>
            <a:endParaRPr lang="fr-CA" altLang="zh-HK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/>
            <a:r>
              <a:rPr lang="zh-CN" altLang="en-US" sz="6000" dirty="0">
                <a:ea typeface="宋体" pitchFamily="2" charset="-122"/>
              </a:rPr>
              <a:t> </a:t>
            </a:r>
            <a:r>
              <a:rPr lang="zh-CN" altLang="zh-TW" sz="6000" dirty="0">
                <a:ea typeface="宋体" pitchFamily="2" charset="-122"/>
              </a:rPr>
              <a:t> </a:t>
            </a:r>
            <a:r>
              <a:rPr lang="zh-CN" altLang="en-US" sz="6000" dirty="0">
                <a:ea typeface="宋体" pitchFamily="2" charset="-122"/>
              </a:rPr>
              <a:t> </a:t>
            </a:r>
            <a:r>
              <a:rPr lang="zh-CN" altLang="zh-TW" sz="6000" dirty="0">
                <a:ea typeface="宋体" pitchFamily="2" charset="-122"/>
              </a:rPr>
              <a:t> </a:t>
            </a:r>
            <a:r>
              <a:rPr lang="zh-CN" altLang="en-US" sz="6000" dirty="0">
                <a:ea typeface="宋体" pitchFamily="2" charset="-122"/>
              </a:rPr>
              <a:t> </a:t>
            </a:r>
            <a:r>
              <a:rPr lang="zh-CN" altLang="zh-TW" sz="6000" dirty="0">
                <a:ea typeface="宋体" pitchFamily="2" charset="-122"/>
              </a:rPr>
              <a:t> </a:t>
            </a:r>
            <a:r>
              <a:rPr lang="zh-CN" altLang="en-US" sz="6000" dirty="0">
                <a:ea typeface="宋体" pitchFamily="2" charset="-122"/>
              </a:rPr>
              <a:t> </a:t>
            </a:r>
            <a:r>
              <a:rPr lang="zh-CN" altLang="zh-TW" sz="6000" dirty="0">
                <a:ea typeface="宋体" pitchFamily="2" charset="-122"/>
              </a:rPr>
              <a:t> </a:t>
            </a:r>
            <a:r>
              <a:rPr lang="zh-CN" altLang="en-US" sz="6000" dirty="0">
                <a:ea typeface="宋体" pitchFamily="2" charset="-122"/>
              </a:rPr>
              <a:t> </a:t>
            </a:r>
            <a:r>
              <a:rPr lang="zh-CN" altLang="zh-TW" sz="6000" dirty="0">
                <a:ea typeface="宋体" pitchFamily="2" charset="-122"/>
              </a:rPr>
              <a:t> </a:t>
            </a:r>
            <a:r>
              <a:rPr lang="zh-CN" altLang="en-US" sz="6000" dirty="0">
                <a:ea typeface="宋体" pitchFamily="2" charset="-122"/>
              </a:rPr>
              <a:t> </a:t>
            </a:r>
            <a:r>
              <a:rPr lang="zh-CN" altLang="zh-TW" sz="6000" dirty="0">
                <a:ea typeface="宋体" pitchFamily="2" charset="-122"/>
              </a:rPr>
              <a:t> </a:t>
            </a:r>
            <a:r>
              <a:rPr lang="zh-CN" altLang="en-US" sz="6000" dirty="0">
                <a:ea typeface="宋体" pitchFamily="2" charset="-122"/>
              </a:rPr>
              <a:t> </a:t>
            </a:r>
            <a:r>
              <a:rPr lang="zh-CN" altLang="zh-TW" sz="6000" dirty="0">
                <a:ea typeface="宋体" pitchFamily="2" charset="-122"/>
              </a:rPr>
              <a:t> </a:t>
            </a:r>
            <a:r>
              <a:rPr lang="zh-CN" altLang="en-US" sz="6000" dirty="0">
                <a:ea typeface="宋体" pitchFamily="2" charset="-122"/>
              </a:rPr>
              <a:t> </a:t>
            </a:r>
            <a:r>
              <a:rPr lang="zh-CN" altLang="en-US" sz="6000" dirty="0" smtClean="0">
                <a:ea typeface="宋体" pitchFamily="2" charset="-122"/>
              </a:rPr>
              <a:t>   </a:t>
            </a:r>
            <a:r>
              <a:rPr lang="zh-CN" sz="6000" dirty="0" smtClean="0">
                <a:solidFill>
                  <a:srgbClr val="FF0000"/>
                </a:solidFill>
                <a:ea typeface="宋体" pitchFamily="2" charset="-122"/>
              </a:rPr>
              <a:t>獨</a:t>
            </a:r>
            <a:r>
              <a:rPr lang="zh-CN" sz="6000" dirty="0">
                <a:solidFill>
                  <a:srgbClr val="FF0000"/>
                </a:solidFill>
                <a:ea typeface="宋体" pitchFamily="2" charset="-122"/>
              </a:rPr>
              <a:t>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51050" y="3716338"/>
            <a:ext cx="6407150" cy="2185987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zh-CN" sz="4400">
                <a:solidFill>
                  <a:schemeClr val="tx2"/>
                </a:solidFill>
                <a:ea typeface="SimHei" pitchFamily="49" charset="-122"/>
              </a:rPr>
              <a:t>傳統中醫</a:t>
            </a:r>
          </a:p>
          <a:p>
            <a:pPr>
              <a:lnSpc>
                <a:spcPct val="80000"/>
              </a:lnSpc>
            </a:pPr>
            <a:r>
              <a:rPr lang="zh-CN">
                <a:solidFill>
                  <a:srgbClr val="FF3300"/>
                </a:solidFill>
                <a:ea typeface="SimHei" pitchFamily="49" charset="-122"/>
              </a:rPr>
              <a:t>藥性：辛、苦、微溫。歸腎、膀胱經</a:t>
            </a:r>
          </a:p>
          <a:p>
            <a:pPr>
              <a:lnSpc>
                <a:spcPct val="80000"/>
              </a:lnSpc>
            </a:pPr>
            <a:r>
              <a:rPr lang="zh-CN">
                <a:solidFill>
                  <a:srgbClr val="FF3300"/>
                </a:solidFill>
                <a:ea typeface="SimHei" pitchFamily="49" charset="-122"/>
              </a:rPr>
              <a:t>功效：祛風濕、止痛、解表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5288"/>
            <a:ext cx="35288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1CD5-D438-4B0D-A427-11C94AC22D69}" type="slidenum">
              <a:rPr lang="fr-CA" altLang="zh-HK"/>
              <a:pPr/>
              <a:t>13</a:t>
            </a:fld>
            <a:endParaRPr lang="fr-CA" altLang="zh-HK"/>
          </a:p>
        </p:txBody>
      </p:sp>
      <p:sp>
        <p:nvSpPr>
          <p:cNvPr id="13314" name="Titre 1"/>
          <p:cNvSpPr>
            <a:spLocks noGrp="1"/>
          </p:cNvSpPr>
          <p:nvPr>
            <p:ph type="title" idx="4294967295"/>
          </p:nvPr>
        </p:nvSpPr>
        <p:spPr>
          <a:xfrm>
            <a:off x="3851275" y="333375"/>
            <a:ext cx="1873250" cy="1143000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獨活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4294967295"/>
          </p:nvPr>
        </p:nvSpPr>
        <p:spPr>
          <a:xfrm>
            <a:off x="1763713" y="1628775"/>
            <a:ext cx="6472237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sz="4800">
                <a:solidFill>
                  <a:schemeClr val="tx2"/>
                </a:solidFill>
                <a:ea typeface="SimHei" pitchFamily="49" charset="-122"/>
              </a:rPr>
              <a:t>空間醫學</a:t>
            </a:r>
          </a:p>
          <a:p>
            <a:pPr>
              <a:buFont typeface="Arial" pitchFamily="34" charset="0"/>
              <a:buNone/>
            </a:pPr>
            <a:r>
              <a:rPr lang="en-US" altLang="zh-TW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HK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運行於外焦空間，引能量由頭部下行至足，化解外焦空間的能量積聚。外焦空間暢通，公轉才能暢通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933C-A7DF-4432-9FD7-528BDB008913}" type="slidenum">
              <a:rPr lang="fr-CA" altLang="zh-HK"/>
              <a:pPr/>
              <a:t>14</a:t>
            </a:fld>
            <a:endParaRPr lang="fr-CA" altLang="zh-HK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獨活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362950" cy="3673475"/>
          </a:xfrm>
        </p:spPr>
        <p:txBody>
          <a:bodyPr/>
          <a:lstStyle/>
          <a:p>
            <a:r>
              <a:rPr lang="fr-CA" altLang="zh-TW" sz="3600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TW" altLang="fr-CA" sz="3600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克，引能量從頭部空間運動到胸椎</a:t>
            </a:r>
          </a:p>
          <a:p>
            <a:r>
              <a:rPr lang="fr-CA" altLang="zh-TW" sz="3600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5</a:t>
            </a:r>
            <a:r>
              <a:rPr lang="zh-TW" altLang="fr-CA" sz="3600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克，引導能量從頭部空間運動至腰椎</a:t>
            </a:r>
          </a:p>
          <a:p>
            <a:r>
              <a:rPr lang="fr-CA" altLang="zh-TW" sz="3600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lang="zh-TW" altLang="fr-CA" sz="3600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克，引導能量從頭部空間運動到足部</a:t>
            </a:r>
          </a:p>
          <a:p>
            <a:r>
              <a:rPr lang="zh-TW" altLang="fr-CA" sz="3600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獨活與公英配伍，推動人體公轉運行</a:t>
            </a:r>
          </a:p>
          <a:p>
            <a:endParaRPr lang="zh-TW" altLang="fr-CA" sz="3600" dirty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 typeface="Arial" pitchFamily="34" charset="0"/>
              <a:buNone/>
            </a:pPr>
            <a:endParaRPr lang="zh-TW" altLang="fr-CA" sz="3600" dirty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endParaRPr lang="zh-TW" altLang="fr-CA" dirty="0">
              <a:ea typeface="新細明體" pitchFamily="18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933C-A7DF-4432-9FD7-528BDB008913}" type="slidenum">
              <a:rPr lang="fr-CA" altLang="zh-HK"/>
              <a:pPr/>
              <a:t>15</a:t>
            </a:fld>
            <a:endParaRPr lang="fr-CA" altLang="zh-HK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獨活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362950" cy="3673475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zh-TW" altLang="fr-CA" sz="3600" dirty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 lvl="4"/>
            <a:endParaRPr lang="zh-TW" altLang="fr-CA" dirty="0">
              <a:ea typeface="新細明體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1988840"/>
            <a:ext cx="83629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None/>
            </a:pPr>
            <a:endParaRPr lang="zh-TW" altLang="fr-CA" sz="3600" smtClean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 lvl="4"/>
            <a:endParaRPr lang="zh-TW" altLang="fr-CA" dirty="0">
              <a:ea typeface="新細明體" pitchFamily="18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63688" y="2075854"/>
            <a:ext cx="6346726" cy="40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None/>
            </a:pPr>
            <a:endParaRPr lang="zh-TW" altLang="fr-CA" sz="3600" smtClean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 lvl="4"/>
            <a:endParaRPr lang="zh-TW" altLang="fr-CA" dirty="0">
              <a:ea typeface="新細明體" pitchFamily="18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19672" y="2162868"/>
            <a:ext cx="6624736" cy="40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None/>
            </a:pPr>
            <a:endParaRPr lang="zh-TW" altLang="fr-CA" sz="3600" smtClean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 lvl="4"/>
            <a:endParaRPr lang="zh-TW" altLang="fr-CA" dirty="0">
              <a:ea typeface="新細明體" pitchFamily="18" charset="-120"/>
            </a:endParaRPr>
          </a:p>
        </p:txBody>
      </p:sp>
      <p:pic>
        <p:nvPicPr>
          <p:cNvPr id="38914" name="Picture 2" descr="图片1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51" y="1700808"/>
            <a:ext cx="4339952" cy="454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270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2C65-57E9-4A23-8E11-A3413E2EC7DB}" type="slidenum">
              <a:rPr lang="fr-CA" altLang="zh-HK"/>
              <a:pPr/>
              <a:t>16</a:t>
            </a:fld>
            <a:endParaRPr lang="fr-CA" altLang="zh-HK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公英＋獨活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endParaRPr lang="zh-TW" altLang="fr-CA" sz="2400"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zh-TW" altLang="fr-CA" sz="28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公英</a:t>
            </a:r>
            <a:r>
              <a:rPr lang="fr-CA" altLang="zh-TW" sz="28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lang="zh-TW" altLang="fr-CA" sz="28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克，濃度大，所以先在在肚臍部位攪動，然後推動能量向上運行，越肩至督脈</a:t>
            </a:r>
          </a:p>
          <a:p>
            <a:pPr>
              <a:lnSpc>
                <a:spcPct val="80000"/>
              </a:lnSpc>
            </a:pPr>
            <a:r>
              <a:rPr lang="zh-TW" altLang="fr-CA" sz="28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獨活</a:t>
            </a:r>
            <a:r>
              <a:rPr lang="fr-CA" altLang="zh-TW" sz="28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5</a:t>
            </a:r>
            <a:r>
              <a:rPr lang="zh-TW" altLang="fr-CA" sz="28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克，由頭行至尾閭，尾閭部位壓力增高，尾閭和會陰之間存在壓力差，尾閭能量才能通過會陰，到達任脈段 </a:t>
            </a:r>
          </a:p>
          <a:p>
            <a:pPr>
              <a:lnSpc>
                <a:spcPct val="80000"/>
              </a:lnSpc>
            </a:pPr>
            <a:r>
              <a:rPr lang="zh-TW" altLang="fr-CA" sz="28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在這個過程中，任脈段下方的能量被帶動，向上運行，至任督交界的上方，任脈段能量壓力增高，督脈段上方能量的壓力降低，能量由任脈段轉向督脈段運行 </a:t>
            </a:r>
          </a:p>
          <a:p>
            <a:pPr>
              <a:lnSpc>
                <a:spcPct val="80000"/>
              </a:lnSpc>
            </a:pPr>
            <a:r>
              <a:rPr lang="zh-TW" altLang="fr-CA" sz="28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公英和獨活的密切配合，推動公轉整體運行，公英和獨活是小方常備的兩味藥</a:t>
            </a:r>
          </a:p>
          <a:p>
            <a:pPr>
              <a:lnSpc>
                <a:spcPct val="80000"/>
              </a:lnSpc>
            </a:pPr>
            <a:endParaRPr lang="zh-TW" altLang="fr-CA" sz="280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29EC-D293-4B97-BE5C-14CD303057C3}" type="slidenum">
              <a:rPr lang="fr-CA" altLang="zh-HK"/>
              <a:pPr/>
              <a:t>17</a:t>
            </a:fld>
            <a:endParaRPr lang="fr-CA" altLang="zh-HK"/>
          </a:p>
        </p:txBody>
      </p:sp>
      <p:sp>
        <p:nvSpPr>
          <p:cNvPr id="16386" name="Titre 1"/>
          <p:cNvSpPr>
            <a:spLocks noGrp="1"/>
          </p:cNvSpPr>
          <p:nvPr>
            <p:ph type="title" idx="4294967295"/>
          </p:nvPr>
        </p:nvSpPr>
        <p:spPr>
          <a:xfrm>
            <a:off x="3348038" y="333375"/>
            <a:ext cx="2449512" cy="1143000"/>
          </a:xfrm>
        </p:spPr>
        <p:txBody>
          <a:bodyPr/>
          <a:lstStyle/>
          <a:p>
            <a:pPr algn="l"/>
            <a:r>
              <a:rPr lang="zh-CN" altLang="en-US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zh-TW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en-US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zh-TW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sz="6000">
                <a:solidFill>
                  <a:srgbClr val="DD5807"/>
                </a:solidFill>
                <a:ea typeface="SimHei" pitchFamily="49" charset="-122"/>
              </a:rPr>
              <a:t>香附</a:t>
            </a:r>
            <a:endParaRPr lang="zh-HK" sz="6000">
              <a:solidFill>
                <a:srgbClr val="DD5807"/>
              </a:solidFill>
              <a:ea typeface="SimHei" pitchFamily="49" charset="-122"/>
            </a:endParaRPr>
          </a:p>
        </p:txBody>
      </p:sp>
      <p:pic>
        <p:nvPicPr>
          <p:cNvPr id="16388" name="Picture 4" descr="香附原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4105275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 descr="香附藥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73062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1354-1BB7-44C8-9E61-A3CDD882239A}" type="slidenum">
              <a:rPr lang="fr-CA" altLang="zh-HK"/>
              <a:pPr/>
              <a:t>18</a:t>
            </a:fld>
            <a:endParaRPr lang="fr-CA" altLang="zh-HK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60350"/>
            <a:ext cx="1800225" cy="1143000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香附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557338"/>
            <a:ext cx="4824413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sz="4000">
                <a:solidFill>
                  <a:schemeClr val="tx2"/>
                </a:solidFill>
                <a:ea typeface="SimHei" pitchFamily="49" charset="-122"/>
              </a:rPr>
              <a:t>傳統中醫</a:t>
            </a:r>
          </a:p>
          <a:p>
            <a:r>
              <a:rPr lang="zh-CN" sz="36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藥性：辛、微苦、微甘、平</a:t>
            </a:r>
            <a:r>
              <a:rPr lang="zh-TW" sz="3600">
                <a:solidFill>
                  <a:srgbClr val="FF0000"/>
                </a:solidFill>
                <a:ea typeface="SimHei" pitchFamily="49" charset="-122"/>
              </a:rPr>
              <a:t>、歸</a:t>
            </a:r>
            <a:r>
              <a:rPr lang="zh-TW" altLang="en-US" sz="3600">
                <a:solidFill>
                  <a:srgbClr val="FF0000"/>
                </a:solidFill>
                <a:ea typeface="SimHei" pitchFamily="49" charset="-122"/>
              </a:rPr>
              <a:t>肝、脾、三焦</a:t>
            </a:r>
            <a:r>
              <a:rPr lang="zh-TW" sz="3600">
                <a:solidFill>
                  <a:srgbClr val="FF0000"/>
                </a:solidFill>
                <a:ea typeface="SimHei" pitchFamily="49" charset="-122"/>
              </a:rPr>
              <a:t>經</a:t>
            </a:r>
            <a:endParaRPr lang="zh-CN" sz="360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CN" sz="36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功效：舒肝解鬱，調經止痛，理氣調中</a:t>
            </a:r>
            <a:endParaRPr lang="zh-HK" sz="360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38100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82F5-6137-48F7-856C-410352560BBA}" type="slidenum">
              <a:rPr lang="fr-CA" altLang="zh-HK"/>
              <a:pPr/>
              <a:t>19</a:t>
            </a:fld>
            <a:endParaRPr lang="fr-CA" altLang="zh-HK"/>
          </a:p>
        </p:txBody>
      </p:sp>
      <p:sp>
        <p:nvSpPr>
          <p:cNvPr id="18434" name="Titre 1"/>
          <p:cNvSpPr>
            <a:spLocks noGrp="1"/>
          </p:cNvSpPr>
          <p:nvPr>
            <p:ph type="title" idx="4294967295"/>
          </p:nvPr>
        </p:nvSpPr>
        <p:spPr>
          <a:xfrm>
            <a:off x="3635375" y="274638"/>
            <a:ext cx="2016125" cy="1143000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香附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4294967295"/>
          </p:nvPr>
        </p:nvSpPr>
        <p:spPr>
          <a:xfrm>
            <a:off x="2214563" y="1600200"/>
            <a:ext cx="6472237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sz="400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空間醫學</a:t>
            </a:r>
          </a:p>
          <a:p>
            <a:r>
              <a:rPr lang="zh-HK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推動中焦能量上升至膻中，使中焦暢通，三焦氣化通，促進人體清升濁降</a:t>
            </a:r>
          </a:p>
          <a:p>
            <a:r>
              <a:rPr lang="zh-HK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為下焦能量開闢通路，所以對下焦多種疾病都</a:t>
            </a:r>
            <a:r>
              <a:rPr lang="zh-TW">
                <a:solidFill>
                  <a:srgbClr val="FF6600"/>
                </a:solidFill>
                <a:ea typeface="SimHei" pitchFamily="49" charset="-122"/>
              </a:rPr>
              <a:t>產生</a:t>
            </a:r>
            <a:r>
              <a:rPr lang="zh-HK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治療作用</a:t>
            </a:r>
            <a:endParaRPr lang="en-US" altLang="zh-TW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HK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因下焦疏通，外焦能量向任脈流動，舒緩外焦壓力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CC0A-C952-4653-8FFA-8A56A171A3ED}" type="slidenum">
              <a:rPr lang="fr-CA" altLang="zh-HK"/>
              <a:pPr/>
              <a:t>2</a:t>
            </a:fld>
            <a:endParaRPr lang="fr-CA" altLang="zh-HK"/>
          </a:p>
        </p:txBody>
      </p:sp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368425"/>
          </a:xfrm>
        </p:spPr>
        <p:txBody>
          <a:bodyPr/>
          <a:lstStyle/>
          <a:p>
            <a:r>
              <a:rPr lang="zh-CN" sz="6000" dirty="0">
                <a:solidFill>
                  <a:srgbClr val="FF3300"/>
                </a:solidFill>
                <a:ea typeface="SimHei" pitchFamily="49" charset="-122"/>
              </a:rPr>
              <a:t>複習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4294967295"/>
          </p:nvPr>
        </p:nvSpPr>
        <p:spPr>
          <a:xfrm>
            <a:off x="1116013" y="1557338"/>
            <a:ext cx="6840537" cy="4945062"/>
          </a:xfrm>
        </p:spPr>
        <p:txBody>
          <a:bodyPr/>
          <a:lstStyle/>
          <a:p>
            <a:r>
              <a:rPr lang="zh-CN" altLang="en-US" sz="4400" dirty="0">
                <a:solidFill>
                  <a:srgbClr val="FF3300"/>
                </a:solidFill>
                <a:ea typeface="SimHei" pitchFamily="49" charset="-122"/>
              </a:rPr>
              <a:t>中藥藥性的認識</a:t>
            </a:r>
            <a:endParaRPr lang="zh-CN" altLang="zh-TW" sz="4400" dirty="0">
              <a:solidFill>
                <a:srgbClr val="FF3300"/>
              </a:solidFill>
              <a:ea typeface="SimHei" pitchFamily="49" charset="-122"/>
            </a:endParaRPr>
          </a:p>
          <a:p>
            <a:r>
              <a:rPr lang="zh-CN" altLang="en-US" sz="4400" dirty="0">
                <a:solidFill>
                  <a:srgbClr val="FF3300"/>
                </a:solidFill>
                <a:ea typeface="SimHei" pitchFamily="49" charset="-122"/>
              </a:rPr>
              <a:t>重新認識藥物的價值</a:t>
            </a:r>
            <a:endParaRPr lang="zh-CN" altLang="zh-TW" sz="4400" dirty="0">
              <a:solidFill>
                <a:srgbClr val="FF3300"/>
              </a:solidFill>
              <a:ea typeface="SimHei" pitchFamily="49" charset="-122"/>
            </a:endParaRPr>
          </a:p>
          <a:p>
            <a:r>
              <a:rPr lang="zh-TW" altLang="en-US" sz="4400" dirty="0">
                <a:solidFill>
                  <a:srgbClr val="FF3300"/>
                </a:solidFill>
                <a:ea typeface="SimHei" pitchFamily="49" charset="-122"/>
              </a:rPr>
              <a:t>藥</a:t>
            </a:r>
            <a:r>
              <a:rPr lang="zh-CN" altLang="en-US" sz="4400" dirty="0">
                <a:solidFill>
                  <a:srgbClr val="FF3300"/>
                </a:solidFill>
                <a:ea typeface="SimHei" pitchFamily="49" charset="-122"/>
              </a:rPr>
              <a:t>物</a:t>
            </a:r>
            <a:r>
              <a:rPr lang="zh-TW" altLang="en-US" sz="4400" dirty="0">
                <a:solidFill>
                  <a:srgbClr val="FF3300"/>
                </a:solidFill>
                <a:ea typeface="SimHei" pitchFamily="49" charset="-122"/>
              </a:rPr>
              <a:t>的三點論</a:t>
            </a:r>
          </a:p>
          <a:p>
            <a:r>
              <a:rPr lang="zh-CN" altLang="en-US" sz="4400" dirty="0">
                <a:solidFill>
                  <a:srgbClr val="FF3300"/>
                </a:solidFill>
                <a:ea typeface="SimHei" pitchFamily="49" charset="-122"/>
              </a:rPr>
              <a:t>藥物用量的精妙變化</a:t>
            </a:r>
            <a:endParaRPr lang="zh-CN" sz="4400" dirty="0">
              <a:solidFill>
                <a:srgbClr val="FF33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buFont typeface="Arial" pitchFamily="34" charset="0"/>
              <a:buNone/>
            </a:pPr>
            <a:endParaRPr lang="zh-HK" sz="4400" dirty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E4C7-3BD7-4345-ACE0-5C962C2A298F}" type="slidenum">
              <a:rPr lang="fr-CA" altLang="zh-HK"/>
              <a:pPr/>
              <a:t>20</a:t>
            </a:fld>
            <a:endParaRPr lang="fr-CA" altLang="zh-HK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香附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713788" cy="4525962"/>
          </a:xfrm>
        </p:spPr>
        <p:txBody>
          <a:bodyPr/>
          <a:lstStyle/>
          <a:p>
            <a:r>
              <a:rPr lang="zh-TW" altLang="fr-CA">
                <a:solidFill>
                  <a:srgbClr val="FF6600"/>
                </a:solidFill>
                <a:ea typeface="SimHei" pitchFamily="49" charset="-122"/>
              </a:rPr>
              <a:t>治療</a:t>
            </a:r>
            <a:r>
              <a:rPr lang="zh-TW" altLang="fr-CA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下肢病變、腎病、婦科病等</a:t>
            </a:r>
          </a:p>
          <a:p>
            <a:r>
              <a:rPr lang="zh-TW" altLang="fr-CA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另外，香附引能量上升，增加膻中能量，可補充膻中能量不足，治療精神恍惚等疾病</a:t>
            </a:r>
          </a:p>
          <a:p>
            <a:r>
              <a:rPr lang="zh-TW" altLang="fr-CA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在用量上，香附</a:t>
            </a:r>
            <a:r>
              <a:rPr lang="fr-CA" altLang="zh-TW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TW" altLang="fr-CA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克，自中脘向上推動，</a:t>
            </a:r>
            <a:r>
              <a:rPr lang="fr-CA" altLang="zh-TW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TW" altLang="fr-CA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至</a:t>
            </a:r>
            <a:r>
              <a:rPr lang="fr-CA" altLang="zh-TW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TW" altLang="fr-CA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克，自膻中向上拉動，對中焦的能量來講，是一推一拉</a:t>
            </a:r>
          </a:p>
          <a:p>
            <a:r>
              <a:rPr lang="zh-TW" altLang="fr-CA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香附用於舌中下焦隆起的情況，舌尖高厚勿用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E4C7-3BD7-4345-ACE0-5C962C2A298F}" type="slidenum">
              <a:rPr lang="fr-CA" altLang="zh-HK"/>
              <a:pPr/>
              <a:t>21</a:t>
            </a:fld>
            <a:endParaRPr lang="fr-CA" altLang="zh-HK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香附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713788" cy="4525962"/>
          </a:xfrm>
        </p:spPr>
        <p:txBody>
          <a:bodyPr/>
          <a:lstStyle/>
          <a:p>
            <a:pPr algn="just"/>
            <a:endParaRPr lang="zh-TW" altLang="fr-CA" dirty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81263"/>
            <a:ext cx="3312368" cy="317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4764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50B4-2437-4319-8F14-A34875098F27}" type="slidenum">
              <a:rPr lang="fr-CA" altLang="zh-HK"/>
              <a:pPr/>
              <a:t>22</a:t>
            </a:fld>
            <a:endParaRPr lang="fr-CA" altLang="zh-HK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333375"/>
            <a:ext cx="1944687" cy="1143000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桂枝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pic>
        <p:nvPicPr>
          <p:cNvPr id="34820" name="Picture 4" descr="桂枝原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7433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5" descr="桂枝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4290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6" descr="桂枝飲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367188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3" name="Picture 7" descr="桂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3381375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E19-3149-4004-ABD9-BAD629C89A5C}" type="slidenum">
              <a:rPr lang="fr-CA" altLang="zh-HK"/>
              <a:pPr/>
              <a:t>23</a:t>
            </a:fld>
            <a:endParaRPr lang="fr-CA" altLang="zh-HK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333375"/>
            <a:ext cx="2016125" cy="1084263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桂枝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628775"/>
            <a:ext cx="6634163" cy="44973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sz="4400">
                <a:solidFill>
                  <a:schemeClr val="tx2"/>
                </a:solidFill>
                <a:ea typeface="SimHei" pitchFamily="49" charset="-122"/>
              </a:rPr>
              <a:t>傳統中醫</a:t>
            </a:r>
          </a:p>
          <a:p>
            <a:r>
              <a:rPr lang="zh-CN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藥性：辛、甘、溫</a:t>
            </a:r>
            <a:r>
              <a:rPr lang="zh-CN" sz="4000">
                <a:solidFill>
                  <a:srgbClr val="FF6600"/>
                </a:solidFill>
                <a:ea typeface="SimHei" pitchFamily="49" charset="-122"/>
              </a:rPr>
              <a:t>，</a:t>
            </a:r>
            <a:r>
              <a:rPr lang="zh-CN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歸心、肺、膀胱經。</a:t>
            </a:r>
          </a:p>
          <a:p>
            <a:r>
              <a:rPr lang="zh-CN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功效：發汗解肌，溫通經脈，助陽化氣，起</a:t>
            </a:r>
            <a:r>
              <a:rPr lang="zh-HK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調和營衛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203575" y="476250"/>
            <a:ext cx="25923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zh-TW" altLang="en-US" sz="4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桂枝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68313" y="1484313"/>
            <a:ext cx="84963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TW" alt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空間醫學「運動本草」原理</a:t>
            </a:r>
          </a:p>
          <a:p>
            <a:pPr algn="just"/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桂枝把細胞壁鬆展開，讓胞內物質容易向胞外轉化為能量。</a:t>
            </a:r>
          </a:p>
          <a:p>
            <a:pPr algn="just"/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因細胞壁的張開，胞外的能量經相互撞擊後，亦容易再滲入胞內，成為細胞新的物質。</a:t>
            </a:r>
          </a:p>
          <a:p>
            <a:pPr algn="just"/>
            <a:r>
              <a:rPr lang="zh-TW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換句話說，桂枝能加强體內物質與能量的轉化，促進細胞的新陳代謝。</a:t>
            </a:r>
          </a:p>
          <a:p>
            <a:pPr>
              <a:buFont typeface="Arial" pitchFamily="34" charset="0"/>
              <a:buNone/>
            </a:pPr>
            <a:endParaRPr lang="zh-TW" altLang="en-US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92890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A3B8-9584-4B52-A335-29D37768917B}" type="slidenum">
              <a:rPr lang="fr-CA" altLang="zh-HK"/>
              <a:pPr/>
              <a:t>25</a:t>
            </a:fld>
            <a:endParaRPr lang="fr-CA" altLang="zh-HK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4772025" cy="1143000"/>
          </a:xfrm>
        </p:spPr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桂枝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克，打開表層細胞壁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腠理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)</a:t>
            </a:r>
            <a:endParaRPr lang="zh-TW" altLang="fr-CA" sz="360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90000"/>
              </a:lnSpc>
            </a:pP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克，打開中層細胞壁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骨、脈、筋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)</a:t>
            </a:r>
            <a:endParaRPr lang="zh-TW" altLang="fr-CA" sz="360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90000"/>
              </a:lnSpc>
            </a:pP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克，打開深層細胞壁 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身體各部位及其少運動的細胞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)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。配合其他藥發揮作用，如配合當歸，活血通便，配合佩蘭，芳香化濁，配合連翹，疏散淤熱</a:t>
            </a:r>
          </a:p>
          <a:p>
            <a:pPr>
              <a:lnSpc>
                <a:spcPct val="90000"/>
              </a:lnSpc>
            </a:pP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舌薄、淡白、平坦者用之，舌尖高厚者勿用。</a:t>
            </a:r>
          </a:p>
          <a:p>
            <a:pPr>
              <a:lnSpc>
                <a:spcPct val="90000"/>
              </a:lnSpc>
            </a:pPr>
            <a:endParaRPr lang="zh-TW" altLang="fr-CA" sz="360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A3B8-9584-4B52-A335-29D37768917B}" type="slidenum">
              <a:rPr lang="fr-CA" altLang="zh-HK"/>
              <a:pPr/>
              <a:t>26</a:t>
            </a:fld>
            <a:endParaRPr lang="fr-CA" altLang="zh-HK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4772025" cy="1143000"/>
          </a:xfrm>
        </p:spPr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桂枝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zh-TW" altLang="fr-CA" sz="3600" dirty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33638"/>
            <a:ext cx="2952328" cy="315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5679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74FC-C7EB-47D7-BE86-5A0E1CF3E0FE}" type="slidenum">
              <a:rPr lang="fr-CA" altLang="zh-HK"/>
              <a:pPr/>
              <a:t>27</a:t>
            </a:fld>
            <a:endParaRPr lang="fr-CA" altLang="zh-HK"/>
          </a:p>
        </p:txBody>
      </p:sp>
      <p:sp>
        <p:nvSpPr>
          <p:cNvPr id="20482" name="Titre 1"/>
          <p:cNvSpPr>
            <a:spLocks noGrp="1"/>
          </p:cNvSpPr>
          <p:nvPr>
            <p:ph type="title" idx="4294967295"/>
          </p:nvPr>
        </p:nvSpPr>
        <p:spPr>
          <a:xfrm>
            <a:off x="3708400" y="260350"/>
            <a:ext cx="1727200" cy="1143000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宋体" pitchFamily="2" charset="-122"/>
              </a:rPr>
              <a:t>佩蘭</a:t>
            </a:r>
          </a:p>
        </p:txBody>
      </p:sp>
      <p:pic>
        <p:nvPicPr>
          <p:cNvPr id="20484" name="Picture 4" descr="佩蘭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2035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 descr="佩蘭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30972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 descr="佩蘭乾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26273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BF39-D936-46FC-800F-EA0FD2FF7C5D}" type="slidenum">
              <a:rPr lang="fr-CA" altLang="zh-HK"/>
              <a:pPr/>
              <a:t>28</a:t>
            </a:fld>
            <a:endParaRPr lang="fr-CA" altLang="zh-HK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476250"/>
            <a:ext cx="1873250" cy="1084263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佩蘭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773238"/>
            <a:ext cx="6634162" cy="4568825"/>
          </a:xfrm>
        </p:spPr>
        <p:txBody>
          <a:bodyPr/>
          <a:lstStyle/>
          <a:p>
            <a:r>
              <a:rPr lang="zh-CN" sz="4400">
                <a:solidFill>
                  <a:schemeClr val="tx2"/>
                </a:solidFill>
                <a:ea typeface="SimHei" pitchFamily="49" charset="-122"/>
              </a:rPr>
              <a:t>傳統中醫</a:t>
            </a:r>
          </a:p>
          <a:p>
            <a:r>
              <a:rPr lang="zh-CN" sz="40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藥性：甘、平。歸脾、胃、肺經</a:t>
            </a:r>
          </a:p>
          <a:p>
            <a:r>
              <a:rPr lang="zh-CN" sz="40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功效：化濕，解暑</a:t>
            </a:r>
            <a:endParaRPr lang="zh-HK" sz="4000">
              <a:solidFill>
                <a:srgbClr val="DD5807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1379-FB7F-42BC-95F5-99AD5F0B67B9}" type="slidenum">
              <a:rPr lang="fr-CA" altLang="zh-HK"/>
              <a:pPr/>
              <a:t>29</a:t>
            </a:fld>
            <a:endParaRPr lang="fr-CA" altLang="zh-HK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6634163" cy="1012825"/>
          </a:xfrm>
        </p:spPr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佩蘭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628775"/>
            <a:ext cx="6634162" cy="4497388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>
                <a:solidFill>
                  <a:schemeClr val="tx2"/>
                </a:solidFill>
                <a:ea typeface="宋体" pitchFamily="2" charset="-122"/>
              </a:rPr>
              <a:t>空間醫學</a:t>
            </a:r>
          </a:p>
          <a:p>
            <a:pPr>
              <a:lnSpc>
                <a:spcPct val="90000"/>
              </a:lnSpc>
            </a:pPr>
            <a:r>
              <a:rPr lang="zh-HK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吸收人體空間多餘水份，清除人體中焦空間濕濁</a:t>
            </a:r>
          </a:p>
          <a:p>
            <a:pPr>
              <a:lnSpc>
                <a:spcPct val="90000"/>
              </a:lnSpc>
            </a:pPr>
            <a:r>
              <a:rPr lang="zh-HK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中焦空間濕度過大，會影響下焦與上焦的暢通</a:t>
            </a:r>
          </a:p>
          <a:p>
            <a:pPr>
              <a:lnSpc>
                <a:spcPct val="90000"/>
              </a:lnSpc>
            </a:pPr>
            <a:r>
              <a:rPr lang="zh-HK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傳統中醫有脾被濕困或脾濕下注說法。香附雖然可以引領中焦能量上升，但濕度過大，香附則無法發揮作用，需用佩蘭清除中焦濕氣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DA8B-A7B4-4105-B657-ACB80C8C7FC1}" type="slidenum">
              <a:rPr lang="fr-CA" altLang="zh-HK"/>
              <a:pPr/>
              <a:t>3</a:t>
            </a:fld>
            <a:endParaRPr lang="fr-CA" altLang="zh-HK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6000" dirty="0">
                <a:solidFill>
                  <a:srgbClr val="FF0000"/>
                </a:solidFill>
                <a:ea typeface="SimHei" pitchFamily="49" charset="-122"/>
              </a:rPr>
              <a:t>複習</a:t>
            </a:r>
            <a:endParaRPr lang="zh-TW" altLang="en-US" sz="6000" dirty="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675687" cy="4525962"/>
          </a:xfrm>
        </p:spPr>
        <p:txBody>
          <a:bodyPr/>
          <a:lstStyle/>
          <a:p>
            <a:r>
              <a:rPr lang="zh-CN" sz="44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小方的特點</a:t>
            </a:r>
            <a:endParaRPr lang="zh-CN" altLang="en-US" sz="440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CN" sz="4400">
                <a:solidFill>
                  <a:srgbClr val="FF6600"/>
                </a:solidFill>
                <a:ea typeface="SimHei" pitchFamily="49" charset="-122"/>
              </a:rPr>
              <a:t>用藥促進</a:t>
            </a:r>
            <a:r>
              <a:rPr lang="zh-CN" altLang="en-US" sz="4400">
                <a:solidFill>
                  <a:srgbClr val="FF6600"/>
                </a:solidFill>
                <a:ea typeface="SimHei" pitchFamily="49" charset="-122"/>
              </a:rPr>
              <a:t>公轉</a:t>
            </a:r>
            <a:r>
              <a:rPr lang="zh-CN" sz="4400">
                <a:solidFill>
                  <a:srgbClr val="FF6600"/>
                </a:solidFill>
                <a:ea typeface="SimHei" pitchFamily="49" charset="-122"/>
              </a:rPr>
              <a:t>令</a:t>
            </a:r>
            <a:r>
              <a:rPr lang="zh-CN" altLang="en-US" sz="4400">
                <a:solidFill>
                  <a:srgbClr val="FF6600"/>
                </a:solidFill>
                <a:ea typeface="SimHei" pitchFamily="49" charset="-122"/>
              </a:rPr>
              <a:t>高能量運行</a:t>
            </a:r>
            <a:r>
              <a:rPr lang="zh-TW" altLang="en-US" sz="4400">
                <a:solidFill>
                  <a:srgbClr val="FF6600"/>
                </a:solidFill>
                <a:ea typeface="SimHei" pitchFamily="49" charset="-122"/>
              </a:rPr>
              <a:t>消散</a:t>
            </a:r>
            <a:endParaRPr lang="zh-CN" sz="440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CN" sz="44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小方煎</a:t>
            </a:r>
            <a:r>
              <a:rPr lang="zh-CN" sz="4400">
                <a:solidFill>
                  <a:srgbClr val="FF6600"/>
                </a:solidFill>
                <a:ea typeface="SimHei" pitchFamily="49" charset="-122"/>
              </a:rPr>
              <a:t>藥</a:t>
            </a:r>
            <a:r>
              <a:rPr lang="zh-CN" sz="44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方法和原理</a:t>
            </a:r>
          </a:p>
          <a:p>
            <a:r>
              <a:rPr lang="zh-CN" sz="44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小方服藥</a:t>
            </a:r>
            <a:r>
              <a:rPr lang="zh-CN" altLang="en-US" sz="4400">
                <a:solidFill>
                  <a:srgbClr val="FF6600"/>
                </a:solidFill>
                <a:ea typeface="SimHei" pitchFamily="49" charset="-122"/>
              </a:rPr>
              <a:t>後</a:t>
            </a:r>
            <a:r>
              <a:rPr lang="zh-CN" sz="44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反映</a:t>
            </a:r>
            <a:endParaRPr lang="zh-TW" altLang="en-US" sz="440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0FBF-97A5-4896-9BE3-E8CC2CF9F252}" type="slidenum">
              <a:rPr lang="fr-CA" altLang="zh-HK"/>
              <a:pPr/>
              <a:t>30</a:t>
            </a:fld>
            <a:endParaRPr lang="fr-CA" altLang="zh-HK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佩蘭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525962"/>
          </a:xfrm>
        </p:spPr>
        <p:txBody>
          <a:bodyPr/>
          <a:lstStyle/>
          <a:p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佩蘭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克，祛濕作用較微，</a:t>
            </a:r>
            <a:r>
              <a:rPr lang="zh-TW" altLang="fr-CA" sz="3600">
                <a:solidFill>
                  <a:srgbClr val="FF6600"/>
                </a:solidFill>
                <a:ea typeface="新細明體" pitchFamily="18" charset="-120"/>
              </a:rPr>
              <a:t>故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用於上焦</a:t>
            </a:r>
          </a:p>
          <a:p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佩蘭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克，其祛濕可用於便稀或晨便</a:t>
            </a:r>
          </a:p>
          <a:p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佩蘭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克，祛濕之甚，故可止瀉</a:t>
            </a:r>
          </a:p>
          <a:p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佩蘭，用於水濕舌或舌面高低不平者</a:t>
            </a:r>
          </a:p>
          <a:p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大便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～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次</a:t>
            </a:r>
            <a:r>
              <a:rPr lang="fr-CA" altLang="zh-TW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/</a:t>
            </a:r>
            <a:r>
              <a:rPr lang="zh-TW" altLang="fr-CA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日或腹瀉者用之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20FBF-97A5-4896-9BE3-E8CC2CF9F252}" type="slidenum">
              <a:rPr lang="fr-CA" altLang="zh-HK"/>
              <a:pPr/>
              <a:t>31</a:t>
            </a:fld>
            <a:endParaRPr lang="fr-CA" altLang="zh-HK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佩蘭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525962"/>
          </a:xfrm>
        </p:spPr>
        <p:txBody>
          <a:bodyPr/>
          <a:lstStyle/>
          <a:p>
            <a:endParaRPr lang="zh-TW" altLang="fr-CA" sz="3600" dirty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39353"/>
            <a:ext cx="2952328" cy="321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8256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B22B-3156-4B4D-AF44-192DD2E1372B}" type="slidenum">
              <a:rPr lang="fr-CA" altLang="zh-HK"/>
              <a:pPr/>
              <a:t>32</a:t>
            </a:fld>
            <a:endParaRPr lang="fr-CA" altLang="zh-HK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692150"/>
            <a:ext cx="2376487" cy="941388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宋体" pitchFamily="2" charset="-122"/>
              </a:rPr>
              <a:t>當歸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40338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060575"/>
            <a:ext cx="4167188" cy="295275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4113-2358-4D33-B37E-F028FA93971F}" type="slidenum">
              <a:rPr lang="fr-CA" altLang="zh-HK"/>
              <a:pPr/>
              <a:t>33</a:t>
            </a:fld>
            <a:endParaRPr lang="fr-CA" altLang="zh-HK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406400"/>
            <a:ext cx="2447925" cy="1012825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宋体" pitchFamily="2" charset="-122"/>
              </a:rPr>
              <a:t>當歸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628775"/>
            <a:ext cx="6634162" cy="44973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sz="4000">
                <a:solidFill>
                  <a:schemeClr val="tx2"/>
                </a:solidFill>
                <a:ea typeface="SimHei" pitchFamily="49" charset="-122"/>
              </a:rPr>
              <a:t>傳統中醫</a:t>
            </a:r>
          </a:p>
          <a:p>
            <a:r>
              <a:rPr lang="zh-CN" sz="4000">
                <a:solidFill>
                  <a:srgbClr val="FF6600"/>
                </a:solidFill>
                <a:ea typeface="SimHei" pitchFamily="49" charset="-122"/>
              </a:rPr>
              <a:t>藥性：甘、辛、溫</a:t>
            </a:r>
            <a:r>
              <a:rPr lang="zh-CN" altLang="en-US" sz="4000">
                <a:solidFill>
                  <a:srgbClr val="FF6600"/>
                </a:solidFill>
                <a:ea typeface="SimHei" pitchFamily="49" charset="-122"/>
              </a:rPr>
              <a:t> </a:t>
            </a:r>
            <a:r>
              <a:rPr lang="zh-CN" altLang="zh-TW" sz="4000">
                <a:solidFill>
                  <a:srgbClr val="FF6600"/>
                </a:solidFill>
                <a:ea typeface="SimHei" pitchFamily="49" charset="-122"/>
              </a:rPr>
              <a:t> </a:t>
            </a:r>
            <a:r>
              <a:rPr lang="zh-CN" sz="4000">
                <a:solidFill>
                  <a:srgbClr val="FF6600"/>
                </a:solidFill>
                <a:ea typeface="SimHei" pitchFamily="49" charset="-122"/>
              </a:rPr>
              <a:t>歸肝、心、脾經</a:t>
            </a:r>
          </a:p>
          <a:p>
            <a:r>
              <a:rPr lang="zh-CN" sz="4000">
                <a:solidFill>
                  <a:srgbClr val="FF6600"/>
                </a:solidFill>
                <a:ea typeface="SimHei" pitchFamily="49" charset="-122"/>
              </a:rPr>
              <a:t>功效：調經補血，活血止痛，潤腸通便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17A-234F-4FD2-B225-9AEB4EAD617B}" type="slidenum">
              <a:rPr lang="fr-CA" altLang="zh-HK"/>
              <a:pPr/>
              <a:t>34</a:t>
            </a:fld>
            <a:endParaRPr lang="fr-CA" altLang="zh-HK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260350"/>
            <a:ext cx="1727200" cy="1157288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當歸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272337" cy="43529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sz="4800">
                <a:solidFill>
                  <a:srgbClr val="C4084A"/>
                </a:solidFill>
                <a:ea typeface="SimHei" pitchFamily="49" charset="-122"/>
              </a:rPr>
              <a:t>空間醫學</a:t>
            </a:r>
          </a:p>
          <a:p>
            <a:pPr>
              <a:buFont typeface="Arial" pitchFamily="34" charset="0"/>
              <a:buNone/>
            </a:pPr>
            <a:r>
              <a:rPr lang="en-US" altLang="zh-TW">
                <a:solidFill>
                  <a:srgbClr val="DD5807"/>
                </a:solidFill>
                <a:ea typeface="新細明體" pitchFamily="18" charset="-120"/>
              </a:rPr>
              <a:t>   </a:t>
            </a:r>
            <a:r>
              <a:rPr lang="zh-HK" sz="4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能增加細胞內水份，化胞內瘀滯</a:t>
            </a:r>
            <a:r>
              <a:rPr lang="zh-CN" sz="4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，促進物質運動</a:t>
            </a:r>
            <a:endParaRPr lang="zh-HK" sz="440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9CC2-D0C6-44BF-BCC5-89B46B395AAE}" type="slidenum">
              <a:rPr lang="fr-CA" altLang="zh-HK"/>
              <a:pPr/>
              <a:t>35</a:t>
            </a:fld>
            <a:endParaRPr lang="fr-CA" altLang="zh-HK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當歸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zh-TW" altLang="fr-CA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當歸</a:t>
            </a:r>
            <a:r>
              <a:rPr lang="fr-CA" altLang="zh-TW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lang="zh-TW" altLang="fr-CA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克能疏通末梢的血脈（微循環）</a:t>
            </a:r>
          </a:p>
          <a:p>
            <a:r>
              <a:rPr lang="fr-CA" altLang="zh-TW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TW" altLang="fr-CA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至</a:t>
            </a:r>
            <a:r>
              <a:rPr lang="fr-CA" altLang="zh-TW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TW" altLang="fr-CA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克增加血管內的水份及壓力</a:t>
            </a:r>
          </a:p>
          <a:p>
            <a:r>
              <a:rPr lang="zh-TW" altLang="fr-CA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乾燥舌、裂紋舌使用。大便不暢、大便數日一次或者大便頭乾者用之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9CC2-D0C6-44BF-BCC5-89B46B395AAE}" type="slidenum">
              <a:rPr lang="fr-CA" altLang="zh-HK"/>
              <a:pPr/>
              <a:t>36</a:t>
            </a:fld>
            <a:endParaRPr lang="fr-CA" altLang="zh-HK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當歸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zh-TW" altLang="fr-CA" sz="4000" dirty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27696"/>
            <a:ext cx="3096344" cy="366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8241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C507-675E-4326-93D4-F64D0FBBEE75}" type="slidenum">
              <a:rPr lang="fr-CA" altLang="zh-HK"/>
              <a:pPr/>
              <a:t>37</a:t>
            </a:fld>
            <a:endParaRPr lang="fr-CA" altLang="zh-HK"/>
          </a:p>
        </p:txBody>
      </p:sp>
      <p:sp>
        <p:nvSpPr>
          <p:cNvPr id="3277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6000">
                <a:solidFill>
                  <a:srgbClr val="FF0000"/>
                </a:solidFill>
                <a:ea typeface="SimHei" pitchFamily="49" charset="-122"/>
              </a:rPr>
              <a:t>下次再見</a:t>
            </a:r>
          </a:p>
        </p:txBody>
      </p:sp>
      <p:sp>
        <p:nvSpPr>
          <p:cNvPr id="32772" name="WordArt 4"/>
          <p:cNvSpPr>
            <a:spLocks noChangeArrowheads="1" noChangeShapeType="1"/>
          </p:cNvSpPr>
          <p:nvPr/>
        </p:nvSpPr>
        <p:spPr bwMode="auto">
          <a:xfrm rot="21540000">
            <a:off x="1979613" y="3213100"/>
            <a:ext cx="6048375" cy="3097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Button">
              <a:avLst>
                <a:gd name="adj" fmla="val 10800000"/>
              </a:avLst>
            </a:prstTxWarp>
          </a:bodyPr>
          <a:lstStyle/>
          <a:p>
            <a:pPr algn="ctr"/>
            <a:r>
              <a:rPr lang="zh-HK" altLang="en-US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謝謝大家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859338" y="5445125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>
                <a:solidFill>
                  <a:srgbClr val="FF6600"/>
                </a:solidFill>
                <a:ea typeface="新細明體" pitchFamily="18" charset="-120"/>
              </a:rPr>
              <a:t>蒲公英學會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712-75BF-4703-B8B1-ABC0E372B0DC}" type="slidenum">
              <a:rPr lang="fr-CA" altLang="zh-HK"/>
              <a:pPr/>
              <a:t>4</a:t>
            </a:fld>
            <a:endParaRPr lang="fr-CA" altLang="zh-HK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6600">
                <a:solidFill>
                  <a:srgbClr val="FF0000"/>
                </a:solidFill>
                <a:ea typeface="SimHei" pitchFamily="49" charset="-122"/>
              </a:rPr>
              <a:t>小方常用藥物</a:t>
            </a:r>
            <a:endParaRPr lang="zh-HK" sz="400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7148513" cy="396081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en-US" sz="6600">
                <a:solidFill>
                  <a:srgbClr val="C4084A"/>
                </a:solidFill>
                <a:ea typeface="宋体" pitchFamily="2" charset="-122"/>
              </a:rPr>
              <a:t> </a:t>
            </a:r>
            <a:r>
              <a:rPr lang="zh-CN" altLang="zh-TW" sz="6600">
                <a:solidFill>
                  <a:srgbClr val="C4084A"/>
                </a:solidFill>
                <a:ea typeface="宋体" pitchFamily="2" charset="-122"/>
              </a:rPr>
              <a:t> </a:t>
            </a:r>
            <a:r>
              <a:rPr lang="zh-CN" altLang="en-US" sz="6600">
                <a:solidFill>
                  <a:srgbClr val="C4084A"/>
                </a:solidFill>
                <a:ea typeface="宋体" pitchFamily="2" charset="-122"/>
              </a:rPr>
              <a:t> </a:t>
            </a:r>
            <a:r>
              <a:rPr lang="zh-CN" altLang="zh-TW" sz="6600">
                <a:solidFill>
                  <a:srgbClr val="C4084A"/>
                </a:solidFill>
                <a:ea typeface="宋体" pitchFamily="2" charset="-122"/>
              </a:rPr>
              <a:t> </a:t>
            </a:r>
            <a:r>
              <a:rPr lang="zh-CN" altLang="en-US" sz="6600">
                <a:solidFill>
                  <a:srgbClr val="C4084A"/>
                </a:solidFill>
                <a:ea typeface="宋体" pitchFamily="2" charset="-122"/>
              </a:rPr>
              <a:t> </a:t>
            </a:r>
            <a:r>
              <a:rPr lang="zh-CN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公英</a:t>
            </a:r>
            <a:r>
              <a:rPr lang="zh-CN" altLang="en-US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zh-TW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zh-TW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獨活</a:t>
            </a:r>
            <a:r>
              <a:rPr lang="zh-CN" altLang="en-US" sz="6600">
                <a:solidFill>
                  <a:srgbClr val="FF6600"/>
                </a:solidFill>
                <a:ea typeface="宋体" pitchFamily="2" charset="-122"/>
              </a:rPr>
              <a:t> </a:t>
            </a:r>
            <a:r>
              <a:rPr lang="zh-CN" altLang="zh-TW" sz="6600">
                <a:solidFill>
                  <a:srgbClr val="FF6600"/>
                </a:solidFill>
                <a:ea typeface="宋体" pitchFamily="2" charset="-122"/>
              </a:rPr>
              <a:t> </a:t>
            </a:r>
            <a:r>
              <a:rPr lang="zh-CN" altLang="en-US" sz="6600">
                <a:solidFill>
                  <a:srgbClr val="FF6600"/>
                </a:solidFill>
                <a:ea typeface="宋体" pitchFamily="2" charset="-122"/>
              </a:rPr>
              <a:t> </a:t>
            </a:r>
            <a:r>
              <a:rPr lang="zh-CN" altLang="zh-TW" sz="6600">
                <a:solidFill>
                  <a:srgbClr val="FF6600"/>
                </a:solidFill>
                <a:ea typeface="宋体" pitchFamily="2" charset="-122"/>
              </a:rPr>
              <a:t> </a:t>
            </a:r>
            <a:endParaRPr lang="zh-CN" altLang="en-US" sz="6600">
              <a:solidFill>
                <a:srgbClr val="FF6600"/>
              </a:solidFill>
              <a:ea typeface="宋体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zh-TW" altLang="en-US" sz="6600">
                <a:solidFill>
                  <a:srgbClr val="FF6600"/>
                </a:solidFill>
                <a:ea typeface="宋体" pitchFamily="2" charset="-122"/>
              </a:rPr>
              <a:t>     </a:t>
            </a:r>
            <a:r>
              <a:rPr lang="zh-CN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香附</a:t>
            </a:r>
            <a:r>
              <a:rPr lang="zh-CN" altLang="en-US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zh-TW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zh-TW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桂枝</a:t>
            </a:r>
            <a:r>
              <a:rPr lang="zh-CN" altLang="en-US" sz="6600">
                <a:solidFill>
                  <a:srgbClr val="FF6600"/>
                </a:solidFill>
                <a:ea typeface="宋体" pitchFamily="2" charset="-122"/>
              </a:rPr>
              <a:t> </a:t>
            </a:r>
            <a:endParaRPr lang="zh-CN" sz="6600">
              <a:solidFill>
                <a:srgbClr val="FF6600"/>
              </a:solidFill>
              <a:ea typeface="宋体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6600">
                <a:solidFill>
                  <a:srgbClr val="FF6600"/>
                </a:solidFill>
                <a:ea typeface="宋体" pitchFamily="2" charset="-122"/>
              </a:rPr>
              <a:t> </a:t>
            </a:r>
            <a:r>
              <a:rPr lang="zh-CN" altLang="zh-TW" sz="6600">
                <a:solidFill>
                  <a:srgbClr val="FF6600"/>
                </a:solidFill>
                <a:ea typeface="宋体" pitchFamily="2" charset="-122"/>
              </a:rPr>
              <a:t> </a:t>
            </a:r>
            <a:r>
              <a:rPr lang="zh-CN" altLang="en-US" sz="6600">
                <a:solidFill>
                  <a:srgbClr val="FF6600"/>
                </a:solidFill>
                <a:ea typeface="宋体" pitchFamily="2" charset="-122"/>
              </a:rPr>
              <a:t> </a:t>
            </a:r>
            <a:r>
              <a:rPr lang="zh-CN" altLang="zh-TW" sz="6600">
                <a:solidFill>
                  <a:srgbClr val="FF6600"/>
                </a:solidFill>
                <a:ea typeface="宋体" pitchFamily="2" charset="-122"/>
              </a:rPr>
              <a:t> </a:t>
            </a:r>
            <a:r>
              <a:rPr lang="zh-CN" altLang="en-US" sz="6600">
                <a:solidFill>
                  <a:srgbClr val="FF6600"/>
                </a:solidFill>
                <a:ea typeface="宋体" pitchFamily="2" charset="-122"/>
              </a:rPr>
              <a:t> </a:t>
            </a:r>
            <a:r>
              <a:rPr lang="zh-CN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佩蘭</a:t>
            </a:r>
            <a:r>
              <a:rPr lang="zh-CN" altLang="en-US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 </a:t>
            </a:r>
            <a:r>
              <a:rPr lang="zh-CN" altLang="zh-TW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zh-TW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sz="6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當歸</a:t>
            </a:r>
          </a:p>
          <a:p>
            <a:endParaRPr lang="zh-HK" sz="660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AAA-2E71-4DB3-B9F3-067D1F13A7BC}" type="slidenum">
              <a:rPr lang="fr-CA" altLang="zh-HK"/>
              <a:pPr/>
              <a:t>5</a:t>
            </a:fld>
            <a:endParaRPr lang="fr-CA" altLang="zh-HK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188913"/>
            <a:ext cx="2663825" cy="1073150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DD5807"/>
                </a:solidFill>
                <a:ea typeface="SimHei" pitchFamily="49" charset="-122"/>
              </a:rPr>
              <a:t>蒲公英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149475" y="1557338"/>
            <a:ext cx="6994525" cy="4568825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zh-TW" altLang="en-US">
              <a:solidFill>
                <a:srgbClr val="DD5807"/>
              </a:solidFill>
              <a:ea typeface="新細明體" pitchFamily="18" charset="-120"/>
            </a:endParaRPr>
          </a:p>
        </p:txBody>
      </p:sp>
      <p:pic>
        <p:nvPicPr>
          <p:cNvPr id="6150" name="Picture 6" descr="蒲公英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5148262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 descr="蒲公英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40671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FAA6-78EC-4534-A1D4-CA820E41F2F6}" type="slidenum">
              <a:rPr lang="fr-CA" altLang="zh-HK"/>
              <a:pPr/>
              <a:t>6</a:t>
            </a:fld>
            <a:endParaRPr lang="fr-CA" altLang="zh-HK"/>
          </a:p>
        </p:txBody>
      </p:sp>
      <p:sp>
        <p:nvSpPr>
          <p:cNvPr id="7170" name="Titre 1"/>
          <p:cNvSpPr>
            <a:spLocks noGrp="1"/>
          </p:cNvSpPr>
          <p:nvPr>
            <p:ph type="title" idx="4294967295"/>
          </p:nvPr>
        </p:nvSpPr>
        <p:spPr>
          <a:xfrm>
            <a:off x="1908175" y="274638"/>
            <a:ext cx="3527425" cy="1143000"/>
          </a:xfrm>
        </p:spPr>
        <p:txBody>
          <a:bodyPr/>
          <a:lstStyle/>
          <a:p>
            <a:pPr algn="l"/>
            <a:r>
              <a:rPr lang="zh-CN" altLang="en-US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zh-TW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en-US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zh-TW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en-US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蒲公英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4294967295"/>
          </p:nvPr>
        </p:nvSpPr>
        <p:spPr>
          <a:xfrm>
            <a:off x="1547813" y="1341438"/>
            <a:ext cx="6985000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sz="4800">
                <a:solidFill>
                  <a:schemeClr val="tx2"/>
                </a:solidFill>
                <a:ea typeface="SimHei" pitchFamily="49" charset="-122"/>
              </a:rPr>
              <a:t>傳統中醫</a:t>
            </a:r>
          </a:p>
          <a:p>
            <a:r>
              <a:rPr lang="zh-CN" sz="48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藥性：苦、甘、寒。歸</a:t>
            </a:r>
            <a:r>
              <a:rPr lang="zh-CN" altLang="en-US" sz="48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zh-TW" sz="48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8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zh-TW" sz="48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sz="48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肝、胃經</a:t>
            </a:r>
          </a:p>
          <a:p>
            <a:r>
              <a:rPr lang="zh-CN" sz="48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功效：清熱解毒，消腫散結，利濕</a:t>
            </a:r>
            <a:r>
              <a:rPr lang="zh-CN" altLang="en-US" sz="48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sz="4800">
                <a:solidFill>
                  <a:srgbClr val="FF3300"/>
                </a:solidFill>
                <a:latin typeface="SimHei" pitchFamily="49" charset="-122"/>
                <a:ea typeface="SimHei" pitchFamily="49" charset="-122"/>
              </a:rPr>
              <a:t>，通淋</a:t>
            </a:r>
            <a:endParaRPr lang="zh-HK" sz="4800">
              <a:solidFill>
                <a:srgbClr val="FF33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81DD-48EB-432A-BCB3-9EB3E9A0E368}" type="slidenum">
              <a:rPr lang="fr-CA" altLang="zh-HK"/>
              <a:pPr/>
              <a:t>7</a:t>
            </a:fld>
            <a:endParaRPr lang="fr-CA" altLang="zh-HK"/>
          </a:p>
        </p:txBody>
      </p:sp>
      <p:sp>
        <p:nvSpPr>
          <p:cNvPr id="8194" name="Titre 1"/>
          <p:cNvSpPr>
            <a:spLocks noGrp="1"/>
          </p:cNvSpPr>
          <p:nvPr>
            <p:ph type="title" idx="4294967295"/>
          </p:nvPr>
        </p:nvSpPr>
        <p:spPr>
          <a:xfrm>
            <a:off x="2700338" y="333375"/>
            <a:ext cx="3527425" cy="792163"/>
          </a:xfrm>
        </p:spPr>
        <p:txBody>
          <a:bodyPr/>
          <a:lstStyle/>
          <a:p>
            <a:pPr algn="l"/>
            <a:r>
              <a:rPr lang="zh-CN" altLang="en-US" sz="4000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zh-TW" sz="4000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en-US" sz="4000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zh-TW" sz="4000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 altLang="en-US" sz="4000">
                <a:solidFill>
                  <a:srgbClr val="DD5807"/>
                </a:solidFill>
                <a:ea typeface="宋体" pitchFamily="2" charset="-122"/>
              </a:rPr>
              <a:t> </a:t>
            </a:r>
            <a:r>
              <a:rPr lang="zh-CN">
                <a:solidFill>
                  <a:srgbClr val="FF6600"/>
                </a:solidFill>
                <a:ea typeface="SimHei" pitchFamily="49" charset="-122"/>
              </a:rPr>
              <a:t>蒲公英</a:t>
            </a:r>
            <a:endParaRPr lang="zh-HK">
              <a:solidFill>
                <a:srgbClr val="FF6600"/>
              </a:solidFill>
              <a:ea typeface="SimHei" pitchFamily="49" charset="-122"/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4294967295"/>
          </p:nvPr>
        </p:nvSpPr>
        <p:spPr>
          <a:xfrm>
            <a:off x="1187450" y="1268413"/>
            <a:ext cx="7488238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sz="4400">
                <a:solidFill>
                  <a:schemeClr val="tx2"/>
                </a:solidFill>
                <a:ea typeface="SimHei" pitchFamily="49" charset="-122"/>
              </a:rPr>
              <a:t>空間醫學</a:t>
            </a:r>
          </a:p>
          <a:p>
            <a:pPr>
              <a:lnSpc>
                <a:spcPct val="80000"/>
              </a:lnSpc>
            </a:pPr>
            <a:r>
              <a:rPr lang="zh-HK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行於人體空間，推動空間能量運動</a:t>
            </a:r>
            <a:endParaRPr lang="en-US" altLang="zh-TW" sz="360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80000"/>
              </a:lnSpc>
            </a:pPr>
            <a:r>
              <a:rPr lang="zh-HK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公英量多則補、量少則散</a:t>
            </a:r>
          </a:p>
          <a:p>
            <a:pPr>
              <a:lnSpc>
                <a:spcPct val="80000"/>
              </a:lnSpc>
            </a:pPr>
            <a:r>
              <a:rPr lang="zh-HK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公英無孔不入、無所不到，能夠改變腠理、骨縫一切空間的能量運動</a:t>
            </a:r>
          </a:p>
          <a:p>
            <a:pPr>
              <a:lnSpc>
                <a:spcPct val="80000"/>
              </a:lnSpc>
            </a:pPr>
            <a:r>
              <a:rPr lang="zh-HK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公英掃平人體</a:t>
            </a:r>
            <a:r>
              <a:rPr lang="zh-TW" sz="3600">
                <a:solidFill>
                  <a:srgbClr val="FF6600"/>
                </a:solidFill>
                <a:ea typeface="SimHei" pitchFamily="49" charset="-122"/>
              </a:rPr>
              <a:t>空</a:t>
            </a:r>
            <a:r>
              <a:rPr lang="zh-HK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間能量積聚，所以公英有助治療癌症轉移</a:t>
            </a:r>
            <a:endParaRPr lang="en-US" altLang="zh-TW" sz="360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80000"/>
              </a:lnSpc>
            </a:pPr>
            <a:r>
              <a:rPr lang="zh-HK" sz="36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癌症轉移實質是高能量的轉移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6A23-8522-4B40-9DCE-802B92516F87}" type="slidenum">
              <a:rPr lang="fr-CA" altLang="zh-HK"/>
              <a:pPr/>
              <a:t>8</a:t>
            </a:fld>
            <a:endParaRPr lang="fr-CA" altLang="zh-HK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333375"/>
            <a:ext cx="2736850" cy="1143000"/>
          </a:xfrm>
        </p:spPr>
        <p:txBody>
          <a:bodyPr/>
          <a:lstStyle/>
          <a:p>
            <a:pPr algn="l"/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蒲公英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19250" y="1844675"/>
            <a:ext cx="6624638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fr-CA" sz="4000">
                <a:solidFill>
                  <a:srgbClr val="FF6600"/>
                </a:solidFill>
                <a:ea typeface="SimHei" pitchFamily="49" charset="-122"/>
              </a:rPr>
              <a:t>公英既能夠補充人體空間能量，又不會產生瘀滯</a:t>
            </a:r>
          </a:p>
          <a:p>
            <a:pPr>
              <a:lnSpc>
                <a:spcPct val="80000"/>
              </a:lnSpc>
            </a:pPr>
            <a:r>
              <a:rPr lang="zh-TW" altLang="fr-CA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就</a:t>
            </a:r>
            <a:r>
              <a:rPr lang="fr-CA" altLang="zh-TW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『</a:t>
            </a:r>
            <a:r>
              <a:rPr lang="zh-TW" altLang="fr-CA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補</a:t>
            </a:r>
            <a:r>
              <a:rPr lang="fr-CA" altLang="zh-TW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』</a:t>
            </a:r>
            <a:r>
              <a:rPr lang="zh-TW" altLang="fr-CA" sz="400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的功用而言，要勝人參和黃芪</a:t>
            </a:r>
          </a:p>
          <a:p>
            <a:pPr>
              <a:lnSpc>
                <a:spcPct val="80000"/>
              </a:lnSpc>
            </a:pPr>
            <a:r>
              <a:rPr lang="zh-TW" altLang="fr-CA" sz="4000">
                <a:solidFill>
                  <a:srgbClr val="FF6600"/>
                </a:solidFill>
                <a:ea typeface="SimHei" pitchFamily="49" charset="-122"/>
              </a:rPr>
              <a:t>效果好，價格便宜</a:t>
            </a:r>
          </a:p>
          <a:p>
            <a:pPr>
              <a:lnSpc>
                <a:spcPct val="80000"/>
              </a:lnSpc>
            </a:pPr>
            <a:r>
              <a:rPr lang="zh-TW" altLang="fr-CA" sz="4000">
                <a:solidFill>
                  <a:srgbClr val="FF6600"/>
                </a:solidFill>
                <a:ea typeface="SimHei" pitchFamily="49" charset="-122"/>
              </a:rPr>
              <a:t>沒有任何副作用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B17-EAAE-48CA-8F76-A24B2153B7D3}" type="slidenum">
              <a:rPr lang="fr-CA" altLang="zh-HK"/>
              <a:pPr/>
              <a:t>9</a:t>
            </a:fld>
            <a:endParaRPr lang="fr-CA" altLang="zh-HK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CN" sz="6000">
                <a:solidFill>
                  <a:srgbClr val="FF0000"/>
                </a:solidFill>
                <a:ea typeface="SimHei" pitchFamily="49" charset="-122"/>
              </a:rPr>
              <a:t>蒲公英</a:t>
            </a:r>
            <a:endParaRPr lang="zh-HK" sz="6000">
              <a:solidFill>
                <a:srgbClr val="FF0000"/>
              </a:solidFill>
              <a:ea typeface="SimHei" pitchFamily="49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310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fr-CA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公英</a:t>
            </a:r>
            <a:r>
              <a:rPr lang="fr-CA" altLang="zh-TW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TW" altLang="fr-CA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克，引導能量從下焦向上運動，越過肩胛到達背部外焦空間</a:t>
            </a:r>
          </a:p>
          <a:p>
            <a:pPr>
              <a:lnSpc>
                <a:spcPct val="80000"/>
              </a:lnSpc>
            </a:pPr>
            <a:r>
              <a:rPr lang="fr-CA" altLang="zh-TW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lang="zh-TW" altLang="fr-CA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克增強下焦能量運動，能量增強後，在下焦掀起拱動，然後向上部空間產生撞擊</a:t>
            </a:r>
          </a:p>
          <a:p>
            <a:pPr>
              <a:lnSpc>
                <a:spcPct val="80000"/>
              </a:lnSpc>
            </a:pPr>
            <a:r>
              <a:rPr lang="zh-TW" altLang="fr-CA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下焦的細胞得以更新，所以可治大便乾、大便稀、腹瀉、月經多、月經少、白帶、黃帶、肝癌、膀胱癌、子宮癌等等</a:t>
            </a:r>
          </a:p>
          <a:p>
            <a:pPr>
              <a:lnSpc>
                <a:spcPct val="80000"/>
              </a:lnSpc>
            </a:pPr>
            <a:r>
              <a:rPr lang="zh-TW" altLang="fr-CA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如果舌根大面積低下，說明下焦細胞動力不足，可應用公英</a:t>
            </a:r>
            <a:r>
              <a:rPr lang="fr-CA" altLang="zh-TW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lang="zh-TW" altLang="fr-CA" dirty="0">
                <a:solidFill>
                  <a:srgbClr val="FF6600"/>
                </a:solidFill>
                <a:latin typeface="SimHei" pitchFamily="49" charset="-122"/>
                <a:ea typeface="SimHei" pitchFamily="49" charset="-122"/>
              </a:rPr>
              <a:t>克。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zh-TW" altLang="fr-CA" dirty="0">
              <a:solidFill>
                <a:srgbClr val="FF6600"/>
              </a:solidFill>
              <a:latin typeface="SimHei" pitchFamily="49" charset="-122"/>
              <a:ea typeface="SimHei" pitchFamily="49" charset="-122"/>
            </a:endParaRPr>
          </a:p>
          <a:p>
            <a:pPr>
              <a:lnSpc>
                <a:spcPct val="80000"/>
              </a:lnSpc>
            </a:pPr>
            <a:endParaRPr lang="zh-TW" altLang="fr-CA" sz="2800" dirty="0">
              <a:solidFill>
                <a:srgbClr val="FF99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方治病2(R)">
  <a:themeElements>
    <a:clrScheme name="149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49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小方治病2(R)</Template>
  <TotalTime>6</TotalTime>
  <Pages>0</Pages>
  <Words>1265</Words>
  <Characters>0</Characters>
  <Application>Microsoft Office PowerPoint</Application>
  <DocSecurity>0</DocSecurity>
  <PresentationFormat>如螢幕大小 (4:3)</PresentationFormat>
  <Lines>0</Lines>
  <Paragraphs>164</Paragraphs>
  <Slides>37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小方治病2(R)</vt:lpstr>
      <vt:lpstr>小方治病  第二講</vt:lpstr>
      <vt:lpstr>複習</vt:lpstr>
      <vt:lpstr>複習</vt:lpstr>
      <vt:lpstr>小方常用藥物</vt:lpstr>
      <vt:lpstr>蒲公英</vt:lpstr>
      <vt:lpstr>     蒲公英</vt:lpstr>
      <vt:lpstr>     蒲公英</vt:lpstr>
      <vt:lpstr>蒲公英</vt:lpstr>
      <vt:lpstr>蒲公英</vt:lpstr>
      <vt:lpstr>蒲公英</vt:lpstr>
      <vt:lpstr>                  獨活</vt:lpstr>
      <vt:lpstr>                  獨活</vt:lpstr>
      <vt:lpstr>獨活</vt:lpstr>
      <vt:lpstr>獨活</vt:lpstr>
      <vt:lpstr>獨活</vt:lpstr>
      <vt:lpstr>公英＋獨活</vt:lpstr>
      <vt:lpstr>    香附</vt:lpstr>
      <vt:lpstr>香附</vt:lpstr>
      <vt:lpstr>香附</vt:lpstr>
      <vt:lpstr>香附</vt:lpstr>
      <vt:lpstr>香附</vt:lpstr>
      <vt:lpstr>桂枝</vt:lpstr>
      <vt:lpstr>桂枝</vt:lpstr>
      <vt:lpstr>PowerPoint 簡報</vt:lpstr>
      <vt:lpstr>桂枝</vt:lpstr>
      <vt:lpstr>桂枝</vt:lpstr>
      <vt:lpstr>佩蘭</vt:lpstr>
      <vt:lpstr>佩蘭</vt:lpstr>
      <vt:lpstr>佩蘭</vt:lpstr>
      <vt:lpstr>佩蘭</vt:lpstr>
      <vt:lpstr>佩蘭</vt:lpstr>
      <vt:lpstr>當歸</vt:lpstr>
      <vt:lpstr>當歸</vt:lpstr>
      <vt:lpstr>當歸</vt:lpstr>
      <vt:lpstr>當歸</vt:lpstr>
      <vt:lpstr>當歸</vt:lpstr>
      <vt:lpstr>下次再見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小方治病  第二講</dc:title>
  <dc:creator>dandelion</dc:creator>
  <cp:lastModifiedBy>user</cp:lastModifiedBy>
  <cp:revision>5</cp:revision>
  <cp:lastPrinted>1899-12-30T00:00:00Z</cp:lastPrinted>
  <dcterms:created xsi:type="dcterms:W3CDTF">2013-10-02T11:02:24Z</dcterms:created>
  <dcterms:modified xsi:type="dcterms:W3CDTF">2016-09-17T03:14:31Z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2052-6.4.0.1931</vt:lpwstr>
  </property>
</Properties>
</file>