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2" r:id="rId2"/>
  </p:sldMasterIdLst>
  <p:notesMasterIdLst>
    <p:notesMasterId r:id="rId34"/>
  </p:notesMasterIdLst>
  <p:sldIdLst>
    <p:sldId id="256" r:id="rId3"/>
    <p:sldId id="257" r:id="rId4"/>
    <p:sldId id="271" r:id="rId5"/>
    <p:sldId id="258" r:id="rId6"/>
    <p:sldId id="269" r:id="rId7"/>
    <p:sldId id="270" r:id="rId8"/>
    <p:sldId id="259" r:id="rId9"/>
    <p:sldId id="260" r:id="rId10"/>
    <p:sldId id="261" r:id="rId11"/>
    <p:sldId id="272" r:id="rId12"/>
    <p:sldId id="274" r:id="rId13"/>
    <p:sldId id="275" r:id="rId14"/>
    <p:sldId id="273" r:id="rId15"/>
    <p:sldId id="263" r:id="rId16"/>
    <p:sldId id="264" r:id="rId17"/>
    <p:sldId id="276" r:id="rId18"/>
    <p:sldId id="265" r:id="rId19"/>
    <p:sldId id="266" r:id="rId20"/>
    <p:sldId id="277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78" r:id="rId31"/>
    <p:sldId id="279" r:id="rId32"/>
    <p:sldId id="268" r:id="rId3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6600FF"/>
    <a:srgbClr val="66FFFF"/>
    <a:srgbClr val="FF9900"/>
    <a:srgbClr val="006600"/>
    <a:srgbClr val="CC00CC"/>
    <a:srgbClr val="FFFF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4435" autoAdjust="0"/>
  </p:normalViewPr>
  <p:slideViewPr>
    <p:cSldViewPr>
      <p:cViewPr varScale="1">
        <p:scale>
          <a:sx n="64" d="100"/>
          <a:sy n="64" d="100"/>
        </p:scale>
        <p:origin x="-1344" y="-72"/>
      </p:cViewPr>
      <p:guideLst>
        <p:guide orient="horz" pos="2160"/>
        <p:guide pos="28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327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1C656F-E42F-47FF-A589-1C496E4AC489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0863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HK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21C1F-CB98-4D14-B701-C51AF233B8B2}" type="slidenum">
              <a:rPr lang="fr-CA" altLang="zh-HK"/>
              <a:pPr/>
              <a:t>‹#›</a:t>
            </a:fld>
            <a:endParaRPr lang="fr-CA" altLang="zh-HK"/>
          </a:p>
        </p:txBody>
      </p:sp>
    </p:spTree>
    <p:extLst>
      <p:ext uri="{BB962C8B-B14F-4D97-AF65-F5344CB8AC3E}">
        <p14:creationId xmlns:p14="http://schemas.microsoft.com/office/powerpoint/2010/main" val="1746235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HK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59F0B-5F5F-46CF-BB3C-8AD3CD93D6B7}" type="slidenum">
              <a:rPr lang="fr-CA" altLang="zh-HK"/>
              <a:pPr/>
              <a:t>‹#›</a:t>
            </a:fld>
            <a:endParaRPr lang="fr-CA" altLang="zh-HK"/>
          </a:p>
        </p:txBody>
      </p:sp>
    </p:spTree>
    <p:extLst>
      <p:ext uri="{BB962C8B-B14F-4D97-AF65-F5344CB8AC3E}">
        <p14:creationId xmlns:p14="http://schemas.microsoft.com/office/powerpoint/2010/main" val="2010129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HK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D3EF9-4472-4198-B23E-B2614DBD2A1C}" type="slidenum">
              <a:rPr lang="fr-CA" altLang="zh-HK"/>
              <a:pPr/>
              <a:t>‹#›</a:t>
            </a:fld>
            <a:endParaRPr lang="fr-CA" altLang="zh-HK"/>
          </a:p>
        </p:txBody>
      </p:sp>
    </p:spTree>
    <p:extLst>
      <p:ext uri="{BB962C8B-B14F-4D97-AF65-F5344CB8AC3E}">
        <p14:creationId xmlns:p14="http://schemas.microsoft.com/office/powerpoint/2010/main" val="2477841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zh-TW" altLang="en-US" smtClean="0"/>
              <a:t>按一下圖示以新增表格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fr-CA" altLang="zh-HK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436958D-BE0D-49CF-A12A-5B50644CB103}" type="slidenum">
              <a:rPr lang="fr-CA" altLang="zh-HK"/>
              <a:pPr/>
              <a:t>‹#›</a:t>
            </a:fld>
            <a:endParaRPr lang="fr-CA" altLang="zh-HK"/>
          </a:p>
        </p:txBody>
      </p:sp>
    </p:spTree>
    <p:extLst>
      <p:ext uri="{BB962C8B-B14F-4D97-AF65-F5344CB8AC3E}">
        <p14:creationId xmlns:p14="http://schemas.microsoft.com/office/powerpoint/2010/main" val="4249431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fr-CA" altLang="zh-HK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C8528420-60B8-4E33-8AB7-9ADD3F821CEA}" type="slidenum">
              <a:rPr lang="fr-CA" altLang="zh-HK"/>
              <a:pPr/>
              <a:t>‹#›</a:t>
            </a:fld>
            <a:endParaRPr lang="fr-CA" altLang="zh-HK"/>
          </a:p>
        </p:txBody>
      </p:sp>
    </p:spTree>
    <p:extLst>
      <p:ext uri="{BB962C8B-B14F-4D97-AF65-F5344CB8AC3E}">
        <p14:creationId xmlns:p14="http://schemas.microsoft.com/office/powerpoint/2010/main" val="1745503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3075" name="Rectangle 3" descr="Stationery"/>
            <p:cNvSpPr>
              <a:spLocks noChangeArrowheads="1"/>
            </p:cNvSpPr>
            <p:nvPr/>
          </p:nvSpPr>
          <p:spPr bwMode="auto">
            <a:xfrm>
              <a:off x="336" y="150"/>
              <a:ext cx="5253" cy="402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altLang="zh-HK"/>
            </a:p>
          </p:txBody>
        </p:sp>
        <p:pic>
          <p:nvPicPr>
            <p:cNvPr id="3076" name="Picture 4" descr="minispi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7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62025" y="19256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47825" y="3738563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9620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400425" y="6100763"/>
            <a:ext cx="28956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r>
              <a:rPr lang="zh-CN" altLang="en-US"/>
              <a:t>蒲公英學會</a:t>
            </a:r>
            <a:endParaRPr lang="en-US" altLang="zh-CN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294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fld id="{8D23B338-7DA1-4A05-A62B-0BCF642586E3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973138" y="3141663"/>
            <a:ext cx="7775575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蒲公英學會</a:t>
            </a:r>
            <a:endParaRPr lang="en-US" altLang="zh-CN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43EB0-B3D1-45B7-BCFB-2EFB5958E8F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12344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蒲公英學會</a:t>
            </a:r>
            <a:endParaRPr lang="en-US" altLang="zh-CN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C0E73-A462-4196-A385-AE3FF0A3557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8627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81635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68863" y="1600200"/>
            <a:ext cx="3817937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蒲公英學會</a:t>
            </a:r>
            <a:endParaRPr lang="en-US" altLang="zh-CN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9039E-7DE0-440A-85F6-BED1EACEFA1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4278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蒲公英學會</a:t>
            </a:r>
            <a:endParaRPr lang="en-US" altLang="zh-CN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D7838-CC99-4C86-AF69-35E0FDC8B5D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247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蒲公英學會</a:t>
            </a:r>
            <a:endParaRPr lang="en-US" altLang="zh-CN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28E5D-47FF-496E-B2A0-981250B2B0D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76335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HK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8949C-B186-44F0-BF61-97046182054B}" type="slidenum">
              <a:rPr lang="fr-CA" altLang="zh-HK"/>
              <a:pPr/>
              <a:t>‹#›</a:t>
            </a:fld>
            <a:endParaRPr lang="fr-CA" altLang="zh-HK"/>
          </a:p>
        </p:txBody>
      </p:sp>
    </p:spTree>
    <p:extLst>
      <p:ext uri="{BB962C8B-B14F-4D97-AF65-F5344CB8AC3E}">
        <p14:creationId xmlns:p14="http://schemas.microsoft.com/office/powerpoint/2010/main" val="2241547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蒲公英學會</a:t>
            </a:r>
            <a:endParaRPr lang="en-US" altLang="zh-CN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98638-04FE-47FF-9C34-0D57282325C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6499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蒲公英學會</a:t>
            </a:r>
            <a:endParaRPr lang="en-US" altLang="zh-CN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71AED-90B0-458B-A021-17FE3A48BC26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79628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蒲公英學會</a:t>
            </a:r>
            <a:endParaRPr lang="en-US" altLang="zh-CN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F31B1-02F0-4676-BFA6-E4771AD9664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9878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蒲公英學會</a:t>
            </a:r>
            <a:endParaRPr lang="en-US" altLang="zh-CN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7353B-4825-4E57-B276-15D3BE6C140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1357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40525" y="404813"/>
            <a:ext cx="1946275" cy="554513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00113" y="404813"/>
            <a:ext cx="5688012" cy="55451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蒲公英學會</a:t>
            </a:r>
            <a:endParaRPr lang="en-US" altLang="zh-CN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8E03E-789B-49E9-B626-F848BDECF776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26427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HK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CB9BC-B52E-45E6-BDFE-14F56815D55D}" type="slidenum">
              <a:rPr lang="fr-CA" altLang="zh-HK"/>
              <a:pPr/>
              <a:t>‹#›</a:t>
            </a:fld>
            <a:endParaRPr lang="fr-CA" altLang="zh-HK"/>
          </a:p>
        </p:txBody>
      </p:sp>
    </p:spTree>
    <p:extLst>
      <p:ext uri="{BB962C8B-B14F-4D97-AF65-F5344CB8AC3E}">
        <p14:creationId xmlns:p14="http://schemas.microsoft.com/office/powerpoint/2010/main" val="33394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HK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B4F6D-67A9-43B7-B375-9127837E8735}" type="slidenum">
              <a:rPr lang="fr-CA" altLang="zh-HK"/>
              <a:pPr/>
              <a:t>‹#›</a:t>
            </a:fld>
            <a:endParaRPr lang="fr-CA" altLang="zh-HK"/>
          </a:p>
        </p:txBody>
      </p:sp>
    </p:spTree>
    <p:extLst>
      <p:ext uri="{BB962C8B-B14F-4D97-AF65-F5344CB8AC3E}">
        <p14:creationId xmlns:p14="http://schemas.microsoft.com/office/powerpoint/2010/main" val="224789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HK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F728F-5D99-43B5-88A3-F06CDA0F7089}" type="slidenum">
              <a:rPr lang="fr-CA" altLang="zh-HK"/>
              <a:pPr/>
              <a:t>‹#›</a:t>
            </a:fld>
            <a:endParaRPr lang="fr-CA" altLang="zh-HK"/>
          </a:p>
        </p:txBody>
      </p:sp>
    </p:spTree>
    <p:extLst>
      <p:ext uri="{BB962C8B-B14F-4D97-AF65-F5344CB8AC3E}">
        <p14:creationId xmlns:p14="http://schemas.microsoft.com/office/powerpoint/2010/main" val="3481958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HK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CA38B-30C0-4FE7-BF26-D7B0D6C03C92}" type="slidenum">
              <a:rPr lang="fr-CA" altLang="zh-HK"/>
              <a:pPr/>
              <a:t>‹#›</a:t>
            </a:fld>
            <a:endParaRPr lang="fr-CA" altLang="zh-HK"/>
          </a:p>
        </p:txBody>
      </p:sp>
    </p:spTree>
    <p:extLst>
      <p:ext uri="{BB962C8B-B14F-4D97-AF65-F5344CB8AC3E}">
        <p14:creationId xmlns:p14="http://schemas.microsoft.com/office/powerpoint/2010/main" val="49507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HK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D276D-83D8-45DF-AAF5-5CD838339012}" type="slidenum">
              <a:rPr lang="fr-CA" altLang="zh-HK"/>
              <a:pPr/>
              <a:t>‹#›</a:t>
            </a:fld>
            <a:endParaRPr lang="fr-CA" altLang="zh-HK"/>
          </a:p>
        </p:txBody>
      </p:sp>
    </p:spTree>
    <p:extLst>
      <p:ext uri="{BB962C8B-B14F-4D97-AF65-F5344CB8AC3E}">
        <p14:creationId xmlns:p14="http://schemas.microsoft.com/office/powerpoint/2010/main" val="4258341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HK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14B83-74E7-4626-AE6B-AC84CA48A911}" type="slidenum">
              <a:rPr lang="fr-CA" altLang="zh-HK"/>
              <a:pPr/>
              <a:t>‹#›</a:t>
            </a:fld>
            <a:endParaRPr lang="fr-CA" altLang="zh-HK"/>
          </a:p>
        </p:txBody>
      </p:sp>
    </p:spTree>
    <p:extLst>
      <p:ext uri="{BB962C8B-B14F-4D97-AF65-F5344CB8AC3E}">
        <p14:creationId xmlns:p14="http://schemas.microsoft.com/office/powerpoint/2010/main" val="78339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HK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D389D-B367-425E-AFF3-8AB5CF692F3B}" type="slidenum">
              <a:rPr lang="fr-CA" altLang="zh-HK"/>
              <a:pPr/>
              <a:t>‹#›</a:t>
            </a:fld>
            <a:endParaRPr lang="fr-CA" altLang="zh-HK"/>
          </a:p>
        </p:txBody>
      </p:sp>
    </p:spTree>
    <p:extLst>
      <p:ext uri="{BB962C8B-B14F-4D97-AF65-F5344CB8AC3E}">
        <p14:creationId xmlns:p14="http://schemas.microsoft.com/office/powerpoint/2010/main" val="361642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Cliquez pour modifier les styles du texte du masque</a:t>
            </a:r>
          </a:p>
          <a:p>
            <a:pPr lvl="1"/>
            <a:r>
              <a:rPr lang="en-US" altLang="zh-CN" smtClean="0"/>
              <a:t>Deuxième niveau</a:t>
            </a:r>
          </a:p>
          <a:p>
            <a:pPr lvl="2"/>
            <a:r>
              <a:rPr lang="en-US" altLang="zh-CN" smtClean="0"/>
              <a:t>Troisième niveau</a:t>
            </a:r>
          </a:p>
          <a:p>
            <a:pPr lvl="3"/>
            <a:r>
              <a:rPr lang="en-US" altLang="zh-CN" smtClean="0"/>
              <a:t>Quatrième niveau</a:t>
            </a:r>
          </a:p>
          <a:p>
            <a:pPr lvl="4"/>
            <a:r>
              <a:rPr lang="en-US" altLang="zh-CN" smtClean="0"/>
              <a:t>Cinquième niveau</a:t>
            </a:r>
          </a:p>
        </p:txBody>
      </p:sp>
      <p:sp>
        <p:nvSpPr>
          <p:cNvPr id="1028" name="Espace réservé de la dat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1029" name="Espace réservé du pied de pag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fr-CA" altLang="zh-HK"/>
          </a:p>
        </p:txBody>
      </p:sp>
      <p:sp>
        <p:nvSpPr>
          <p:cNvPr id="1030" name="Espace réservé du numéro de diapositiv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B904146-4855-409A-8DAB-A4377789ABB9}" type="slidenum">
              <a:rPr lang="fr-CA" altLang="zh-HK"/>
              <a:pPr/>
              <a:t>‹#›</a:t>
            </a:fld>
            <a:endParaRPr lang="fr-CA" altLang="zh-H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85" r:id="rId12"/>
    <p:sldLayoutId id="2147483686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8C735A"/>
        </a:solidFill>
        <a:effectLst>
          <a:outerShdw dist="107763" dir="2700000" algn="ctr" rotWithShape="0">
            <a:srgbClr val="02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336" y="150"/>
              <a:ext cx="5253" cy="4026"/>
            </a:xfrm>
            <a:prstGeom prst="rect">
              <a:avLst/>
            </a:prstGeom>
            <a:solidFill>
              <a:srgbClr val="E7D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altLang="zh-HK"/>
            </a:p>
          </p:txBody>
        </p:sp>
        <p:pic>
          <p:nvPicPr>
            <p:cNvPr id="2052" name="Picture 4" descr="minispir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7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1016000" y="1600200"/>
            <a:ext cx="77470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096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蒲公英學會</a:t>
            </a:r>
            <a:endParaRPr lang="en-US" altLang="zh-CN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fld id="{CAE12A16-DC21-4E45-927F-5B344D9259C4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404813"/>
            <a:ext cx="7786687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786687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华文行楷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华文行楷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华文行楷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华文行楷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华文行楷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华文行楷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华文行楷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华文行楷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ndelion-hk.net/" TargetMode="Externa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catalog.digitalarchives.tw/dacs5/System/Exhibition/Detail.jsp?OID=121436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ndelion-hk.net/page54.ph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hospital.kingnet.com.tw/chinese_medicine/e4.html#to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蒲公英學會</a:t>
            </a:r>
            <a:endParaRPr lang="en-US" altLang="zh-CN"/>
          </a:p>
        </p:txBody>
      </p:sp>
      <p:sp>
        <p:nvSpPr>
          <p:cNvPr id="5122" name="Rectangle 2"/>
          <p:cNvSpPr>
            <a:spLocks noChangeArrowheads="1"/>
          </p:cNvSpPr>
          <p:nvPr>
            <p:ph type="ctrTitle"/>
          </p:nvPr>
        </p:nvSpPr>
        <p:spPr>
          <a:xfrm>
            <a:off x="900113" y="1557338"/>
            <a:ext cx="7775575" cy="1223962"/>
          </a:xfrm>
        </p:spPr>
        <p:txBody>
          <a:bodyPr/>
          <a:lstStyle/>
          <a:p>
            <a:r>
              <a:rPr lang="zh-CN" altLang="en-US" sz="7200" dirty="0" smtClean="0">
                <a:solidFill>
                  <a:srgbClr val="C00000"/>
                </a:solidFill>
                <a:ea typeface="宋体" pitchFamily="2" charset="-122"/>
              </a:rPr>
              <a:t>小方治病</a:t>
            </a:r>
            <a:endParaRPr lang="zh-CN" altLang="en-US" sz="7200" dirty="0">
              <a:solidFill>
                <a:srgbClr val="C00000"/>
              </a:solidFill>
              <a:ea typeface="宋体" pitchFamily="2" charset="-122"/>
            </a:endParaRPr>
          </a:p>
        </p:txBody>
      </p:sp>
      <p:sp>
        <p:nvSpPr>
          <p:cNvPr id="5123" name="Rectangle 3"/>
          <p:cNvSpPr>
            <a:spLocks noChangeArrowheads="1"/>
          </p:cNvSpPr>
          <p:nvPr>
            <p:ph type="subTitle" idx="1"/>
          </p:nvPr>
        </p:nvSpPr>
        <p:spPr>
          <a:xfrm>
            <a:off x="1979613" y="3716338"/>
            <a:ext cx="6400800" cy="1752600"/>
          </a:xfrm>
        </p:spPr>
        <p:txBody>
          <a:bodyPr/>
          <a:lstStyle/>
          <a:p>
            <a:r>
              <a:rPr lang="zh-CN" altLang="en-US" dirty="0">
                <a:ea typeface="宋体" pitchFamily="2" charset="-122"/>
              </a:rPr>
              <a:t>                                    </a:t>
            </a:r>
            <a:r>
              <a:rPr lang="zh-CN" altLang="en-US" dirty="0">
                <a:solidFill>
                  <a:schemeClr val="tx2"/>
                </a:solidFill>
                <a:ea typeface="宋体" pitchFamily="2" charset="-122"/>
              </a:rPr>
              <a:t>蒲公英學會</a:t>
            </a:r>
          </a:p>
          <a:p>
            <a:r>
              <a:rPr lang="en-US" altLang="zh-TW" sz="2400" dirty="0">
                <a:ea typeface="宋体" pitchFamily="2" charset="-122"/>
              </a:rPr>
              <a:t>                                      </a:t>
            </a:r>
            <a:r>
              <a:rPr lang="en-US" altLang="zh-TW" sz="2400" dirty="0">
                <a:ea typeface="宋体" pitchFamily="2" charset="-122"/>
                <a:hlinkClick r:id="rId2"/>
              </a:rPr>
              <a:t>www.dandelion-hk.net</a:t>
            </a:r>
            <a:r>
              <a:rPr lang="en-US" altLang="zh-TW" sz="2400" dirty="0">
                <a:ea typeface="宋体" pitchFamily="2" charset="-122"/>
              </a:rPr>
              <a:t>   </a:t>
            </a:r>
            <a:endParaRPr lang="zh-HK" altLang="zh-HK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solidFill>
                  <a:srgbClr val="CC3300"/>
                </a:solidFill>
                <a:ea typeface="SimHei" pitchFamily="49" charset="-122"/>
              </a:rPr>
              <a:t>用藥的三點論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8229600" cy="4568825"/>
          </a:xfrm>
        </p:spPr>
        <p:txBody>
          <a:bodyPr/>
          <a:lstStyle/>
          <a:p>
            <a:r>
              <a:rPr lang="zh-TW" altLang="en-US" sz="3600">
                <a:solidFill>
                  <a:srgbClr val="006600"/>
                </a:solidFill>
                <a:ea typeface="SimHei" pitchFamily="49" charset="-122"/>
              </a:rPr>
              <a:t>藥物所引起的</a:t>
            </a:r>
            <a:r>
              <a:rPr lang="zh-TW" altLang="en-US" sz="3600" b="1">
                <a:solidFill>
                  <a:srgbClr val="006600"/>
                </a:solidFill>
                <a:latin typeface="SimHei" pitchFamily="49" charset="-122"/>
                <a:ea typeface="SimHei" pitchFamily="49" charset="-122"/>
              </a:rPr>
              <a:t>鏈</a:t>
            </a:r>
            <a:r>
              <a:rPr lang="zh-TW" altLang="en-US" sz="3600">
                <a:solidFill>
                  <a:srgbClr val="006600"/>
                </a:solidFill>
                <a:ea typeface="SimHei" pitchFamily="49" charset="-122"/>
              </a:rPr>
              <a:t>鎖效應範圍</a:t>
            </a:r>
            <a:r>
              <a:rPr lang="en-US" altLang="zh-TW" sz="3600">
                <a:solidFill>
                  <a:srgbClr val="006600"/>
                </a:solidFill>
                <a:ea typeface="SimHei" pitchFamily="49" charset="-122"/>
              </a:rPr>
              <a:t>(</a:t>
            </a:r>
            <a:r>
              <a:rPr lang="zh-TW" altLang="en-US" sz="3600">
                <a:solidFill>
                  <a:srgbClr val="006600"/>
                </a:solidFill>
                <a:ea typeface="SimHei" pitchFamily="49" charset="-122"/>
              </a:rPr>
              <a:t>副效應</a:t>
            </a:r>
            <a:r>
              <a:rPr lang="en-US" altLang="zh-TW" sz="3600">
                <a:solidFill>
                  <a:srgbClr val="006600"/>
                </a:solidFill>
                <a:ea typeface="SimHei" pitchFamily="49" charset="-122"/>
              </a:rPr>
              <a:t>)</a:t>
            </a:r>
          </a:p>
          <a:p>
            <a:r>
              <a:rPr lang="zh-TW" altLang="en-US" sz="3600">
                <a:solidFill>
                  <a:srgbClr val="006600"/>
                </a:solidFill>
                <a:ea typeface="SimHei" pitchFamily="49" charset="-122"/>
              </a:rPr>
              <a:t>第一個副效應是當本部位騰空，後面能量便會向前補充</a:t>
            </a:r>
          </a:p>
          <a:p>
            <a:r>
              <a:rPr lang="zh-TW" altLang="en-US" sz="3600">
                <a:solidFill>
                  <a:srgbClr val="006600"/>
                </a:solidFill>
                <a:ea typeface="SimHei" pitchFamily="49" charset="-122"/>
              </a:rPr>
              <a:t>第二個副效應是加強作用部位，使其撞擊前方部位，補充動力</a:t>
            </a:r>
          </a:p>
          <a:p>
            <a:r>
              <a:rPr lang="zh-TW" altLang="en-US" sz="3600">
                <a:solidFill>
                  <a:srgbClr val="006600"/>
                </a:solidFill>
                <a:ea typeface="SimHei" pitchFamily="49" charset="-122"/>
              </a:rPr>
              <a:t>這就是用藥的三點論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7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>
                <a:solidFill>
                  <a:srgbClr val="CC3300"/>
                </a:solidFill>
                <a:ea typeface="SimHei" pitchFamily="49" charset="-122"/>
              </a:rPr>
              <a:t>用藥的三點論</a:t>
            </a:r>
          </a:p>
        </p:txBody>
      </p:sp>
      <p:graphicFrame>
        <p:nvGraphicFramePr>
          <p:cNvPr id="23608" name="Group 56"/>
          <p:cNvGraphicFramePr>
            <a:graphicFrameLocks noGrp="1"/>
          </p:cNvGraphicFramePr>
          <p:nvPr>
            <p:ph idx="1"/>
          </p:nvPr>
        </p:nvGraphicFramePr>
        <p:xfrm>
          <a:off x="395288" y="2420938"/>
          <a:ext cx="8229600" cy="1223962"/>
        </p:xfrm>
        <a:graphic>
          <a:graphicData uri="http://schemas.openxmlformats.org/drawingml/2006/table">
            <a:tbl>
              <a:tblPr/>
              <a:tblGrid>
                <a:gridCol w="2447925"/>
                <a:gridCol w="3168650"/>
                <a:gridCol w="2613025"/>
              </a:tblGrid>
              <a:tr h="1223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鏈鎖範圍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作用範圍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鏈鎖範圍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01" name="Text Box 49"/>
          <p:cNvSpPr txBox="1">
            <a:spLocks noChangeArrowheads="1"/>
          </p:cNvSpPr>
          <p:nvPr/>
        </p:nvSpPr>
        <p:spPr bwMode="auto">
          <a:xfrm>
            <a:off x="2627313" y="4005263"/>
            <a:ext cx="71913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>
                <a:ea typeface="新細明體" pitchFamily="18" charset="-120"/>
              </a:rPr>
              <a:t>起點</a:t>
            </a:r>
          </a:p>
        </p:txBody>
      </p:sp>
      <p:sp>
        <p:nvSpPr>
          <p:cNvPr id="23602" name="Text Box 50"/>
          <p:cNvSpPr txBox="1">
            <a:spLocks noChangeArrowheads="1"/>
          </p:cNvSpPr>
          <p:nvPr/>
        </p:nvSpPr>
        <p:spPr bwMode="auto">
          <a:xfrm>
            <a:off x="5795963" y="4005263"/>
            <a:ext cx="7207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>
                <a:ea typeface="新細明體" pitchFamily="18" charset="-120"/>
              </a:rPr>
              <a:t>終點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r>
              <a:rPr lang="zh-CN" altLang="en-US">
                <a:solidFill>
                  <a:srgbClr val="CC3300"/>
                </a:solidFill>
                <a:latin typeface="SimHei" pitchFamily="49" charset="-122"/>
                <a:ea typeface="SimHei" pitchFamily="49" charset="-122"/>
              </a:rPr>
              <a:t>對中藥的獨特運用</a:t>
            </a:r>
            <a:r>
              <a:rPr lang="en-US" altLang="zh-TW">
                <a:solidFill>
                  <a:srgbClr val="CC3300"/>
                </a:solidFill>
                <a:latin typeface="SimHei" pitchFamily="49" charset="-122"/>
                <a:ea typeface="SimHei" pitchFamily="49" charset="-122"/>
              </a:rPr>
              <a:t>(</a:t>
            </a:r>
            <a:r>
              <a:rPr lang="zh-HK" altLang="zh-HK">
                <a:solidFill>
                  <a:srgbClr val="CC3300"/>
                </a:solidFill>
                <a:latin typeface="SimHei" pitchFamily="49" charset="-122"/>
                <a:ea typeface="SimHei" pitchFamily="49" charset="-122"/>
              </a:rPr>
              <a:t>舉例</a:t>
            </a:r>
            <a:r>
              <a:rPr lang="en-US" altLang="zh-TW">
                <a:solidFill>
                  <a:srgbClr val="CC3300"/>
                </a:solidFill>
                <a:latin typeface="SimHei" pitchFamily="49" charset="-122"/>
                <a:ea typeface="SimHei" pitchFamily="49" charset="-122"/>
              </a:rPr>
              <a:t>) </a:t>
            </a:r>
            <a:endParaRPr lang="zh-HK" altLang="zh-HK">
              <a:solidFill>
                <a:srgbClr val="CC3300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5603" name="Rectangle 3"/>
          <p:cNvSpPr>
            <a:spLocks noChangeArrowheads="1"/>
          </p:cNvSpPr>
          <p:nvPr>
            <p:ph type="body" idx="1"/>
          </p:nvPr>
        </p:nvSpPr>
        <p:spPr>
          <a:xfrm>
            <a:off x="755650" y="1557338"/>
            <a:ext cx="8147050" cy="4537075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zh-CN" altLang="zh-TW" sz="1200">
                <a:latin typeface="SimHei" pitchFamily="49" charset="-122"/>
                <a:ea typeface="SimHei" pitchFamily="49" charset="-122"/>
                <a:sym typeface="Wingdings" pitchFamily="2" charset="2"/>
              </a:rPr>
              <a:t> </a:t>
            </a:r>
            <a:r>
              <a:rPr lang="zh-CN" altLang="en-US" sz="1200">
                <a:latin typeface="SimHei" pitchFamily="49" charset="-122"/>
                <a:ea typeface="SimHei" pitchFamily="49" charset="-122"/>
                <a:sym typeface="Wingdings" pitchFamily="2" charset="2"/>
              </a:rPr>
              <a:t> </a:t>
            </a:r>
            <a:r>
              <a:rPr lang="zh-CN" altLang="zh-TW" sz="1200">
                <a:latin typeface="SimHei" pitchFamily="49" charset="-122"/>
                <a:ea typeface="SimHei" pitchFamily="49" charset="-122"/>
                <a:sym typeface="Wingdings" pitchFamily="2" charset="2"/>
              </a:rPr>
              <a:t> </a:t>
            </a:r>
            <a:r>
              <a:rPr lang="zh-CN" altLang="en-US" sz="1200">
                <a:latin typeface="SimHei" pitchFamily="49" charset="-122"/>
                <a:ea typeface="SimHei" pitchFamily="49" charset="-122"/>
                <a:sym typeface="Wingdings" pitchFamily="2" charset="2"/>
              </a:rPr>
              <a:t> </a:t>
            </a:r>
            <a:r>
              <a:rPr lang="zh-CN" altLang="zh-TW" sz="1200">
                <a:latin typeface="SimHei" pitchFamily="49" charset="-122"/>
                <a:ea typeface="SimHei" pitchFamily="49" charset="-122"/>
                <a:sym typeface="Wingdings" pitchFamily="2" charset="2"/>
              </a:rPr>
              <a:t> </a:t>
            </a:r>
            <a:r>
              <a:rPr lang="zh-CN" altLang="en-US" sz="1200">
                <a:latin typeface="SimHei" pitchFamily="49" charset="-122"/>
                <a:ea typeface="SimHei" pitchFamily="49" charset="-122"/>
                <a:sym typeface="Wingdings" pitchFamily="2" charset="2"/>
              </a:rPr>
              <a:t> </a:t>
            </a:r>
            <a:r>
              <a:rPr lang="zh-CN" altLang="zh-TW" sz="1200">
                <a:latin typeface="SimHei" pitchFamily="49" charset="-122"/>
                <a:ea typeface="SimHei" pitchFamily="49" charset="-122"/>
                <a:sym typeface="Wingdings" pitchFamily="2" charset="2"/>
              </a:rPr>
              <a:t> </a:t>
            </a:r>
            <a:r>
              <a:rPr lang="zh-CN" altLang="en-US" sz="1200">
                <a:latin typeface="SimHei" pitchFamily="49" charset="-122"/>
                <a:ea typeface="SimHei" pitchFamily="49" charset="-122"/>
                <a:sym typeface="Wingdings" pitchFamily="2" charset="2"/>
              </a:rPr>
              <a:t> </a:t>
            </a:r>
            <a:r>
              <a:rPr lang="zh-CN" altLang="zh-TW" sz="1200">
                <a:latin typeface="SimHei" pitchFamily="49" charset="-122"/>
                <a:ea typeface="SimHei" pitchFamily="49" charset="-122"/>
                <a:sym typeface="Wingdings" pitchFamily="2" charset="2"/>
              </a:rPr>
              <a:t> </a:t>
            </a:r>
            <a:r>
              <a:rPr lang="zh-CN" altLang="en-US" sz="1200">
                <a:latin typeface="SimHei" pitchFamily="49" charset="-122"/>
                <a:ea typeface="SimHei" pitchFamily="49" charset="-122"/>
                <a:sym typeface="Wingdings" pitchFamily="2" charset="2"/>
              </a:rPr>
              <a:t> </a:t>
            </a:r>
            <a:r>
              <a:rPr lang="zh-CN" altLang="zh-TW" sz="1200">
                <a:latin typeface="SimHei" pitchFamily="49" charset="-122"/>
                <a:ea typeface="SimHei" pitchFamily="49" charset="-122"/>
                <a:sym typeface="Wingdings" pitchFamily="2" charset="2"/>
              </a:rPr>
              <a:t> </a:t>
            </a:r>
            <a:r>
              <a:rPr lang="zh-CN" altLang="en-US" sz="1200">
                <a:latin typeface="SimHei" pitchFamily="49" charset="-122"/>
                <a:ea typeface="SimHei" pitchFamily="49" charset="-122"/>
                <a:sym typeface="Wingdings" pitchFamily="2" charset="2"/>
              </a:rPr>
              <a:t>  </a:t>
            </a:r>
            <a:r>
              <a:rPr lang="zh-CN" altLang="zh-TW" sz="1200">
                <a:latin typeface="SimHei" pitchFamily="49" charset="-122"/>
                <a:ea typeface="SimHei" pitchFamily="49" charset="-122"/>
                <a:sym typeface="Wingdings" pitchFamily="2" charset="2"/>
              </a:rPr>
              <a:t> </a:t>
            </a:r>
            <a:r>
              <a:rPr lang="zh-CN" altLang="en-US" sz="1200">
                <a:latin typeface="SimHei" pitchFamily="49" charset="-122"/>
                <a:ea typeface="SimHei" pitchFamily="49" charset="-122"/>
                <a:sym typeface="Wingdings" pitchFamily="2" charset="2"/>
              </a:rPr>
              <a:t> </a:t>
            </a:r>
            <a:r>
              <a:rPr lang="zh-CN" altLang="zh-TW" sz="1200">
                <a:latin typeface="SimHei" pitchFamily="49" charset="-122"/>
                <a:ea typeface="SimHei" pitchFamily="49" charset="-122"/>
                <a:sym typeface="Wingdings" pitchFamily="2" charset="2"/>
              </a:rPr>
              <a:t> </a:t>
            </a:r>
            <a:r>
              <a:rPr lang="zh-CN" altLang="en-US" sz="1200">
                <a:latin typeface="SimHei" pitchFamily="49" charset="-122"/>
                <a:ea typeface="SimHei" pitchFamily="49" charset="-122"/>
                <a:sym typeface="Wingdings" pitchFamily="2" charset="2"/>
              </a:rPr>
              <a:t> </a:t>
            </a:r>
            <a:r>
              <a:rPr lang="zh-CN" altLang="zh-TW" sz="1200">
                <a:latin typeface="SimHei" pitchFamily="49" charset="-122"/>
                <a:ea typeface="SimHei" pitchFamily="49" charset="-122"/>
                <a:sym typeface="Wingdings" pitchFamily="2" charset="2"/>
              </a:rPr>
              <a:t>  </a:t>
            </a:r>
            <a:r>
              <a:rPr lang="zh-CN" altLang="en-US" sz="1200">
                <a:latin typeface="SimHei" pitchFamily="49" charset="-122"/>
                <a:ea typeface="SimHei" pitchFamily="49" charset="-122"/>
                <a:sym typeface="Wingdings" pitchFamily="2" charset="2"/>
              </a:rPr>
              <a:t> </a:t>
            </a:r>
            <a:r>
              <a:rPr lang="zh-CN" altLang="zh-TW" sz="1200">
                <a:latin typeface="SimHei" pitchFamily="49" charset="-122"/>
                <a:ea typeface="SimHei" pitchFamily="49" charset="-122"/>
                <a:sym typeface="Wingdings" pitchFamily="2" charset="2"/>
              </a:rPr>
              <a:t> </a:t>
            </a:r>
            <a:r>
              <a:rPr lang="zh-CN" altLang="en-US" sz="1200">
                <a:latin typeface="SimHei" pitchFamily="49" charset="-122"/>
                <a:ea typeface="SimHei" pitchFamily="49" charset="-122"/>
                <a:sym typeface="Wingdings" pitchFamily="2" charset="2"/>
              </a:rPr>
              <a:t> </a:t>
            </a:r>
            <a:r>
              <a:rPr lang="zh-CN" altLang="zh-TW" sz="1200">
                <a:latin typeface="SimHei" pitchFamily="49" charset="-122"/>
                <a:ea typeface="SimHei" pitchFamily="49" charset="-122"/>
                <a:sym typeface="Wingdings" pitchFamily="2" charset="2"/>
              </a:rPr>
              <a:t> </a:t>
            </a:r>
            <a:r>
              <a:rPr lang="zh-CN" altLang="en-US" sz="2800">
                <a:solidFill>
                  <a:schemeClr val="tx2"/>
                </a:solidFill>
                <a:latin typeface="SimHei" pitchFamily="49" charset="-122"/>
                <a:ea typeface="SimHei" pitchFamily="49" charset="-122"/>
                <a:sym typeface="Wingdings" pitchFamily="2" charset="2"/>
              </a:rPr>
              <a:t>浙貝</a:t>
            </a:r>
            <a:r>
              <a:rPr lang="zh-CN" altLang="zh-TW" sz="2800">
                <a:solidFill>
                  <a:schemeClr val="tx2"/>
                </a:solidFill>
                <a:latin typeface="SimHei" pitchFamily="49" charset="-122"/>
                <a:ea typeface="SimHei" pitchFamily="49" charset="-122"/>
                <a:sym typeface="Wingdings" pitchFamily="2" charset="2"/>
              </a:rPr>
              <a:t> </a:t>
            </a:r>
            <a:r>
              <a:rPr lang="zh-CN" altLang="en-US" sz="2800">
                <a:solidFill>
                  <a:schemeClr val="tx2"/>
                </a:solidFill>
                <a:latin typeface="SimHei" pitchFamily="49" charset="-122"/>
                <a:ea typeface="SimHei" pitchFamily="49" charset="-122"/>
                <a:sym typeface="Wingdings" pitchFamily="2" charset="2"/>
              </a:rPr>
              <a:t>：應用副作用</a:t>
            </a:r>
            <a:endParaRPr lang="zh-CN" altLang="zh-TW" sz="2800">
              <a:solidFill>
                <a:schemeClr val="tx2"/>
              </a:solidFill>
              <a:latin typeface="SimHei" pitchFamily="49" charset="-122"/>
              <a:ea typeface="SimHei" pitchFamily="49" charset="-122"/>
              <a:sym typeface="Wingdings" pitchFamily="2" charset="2"/>
            </a:endParaRPr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zh-CN" altLang="en-US" sz="2400">
              <a:solidFill>
                <a:schemeClr val="tx2"/>
              </a:solidFill>
              <a:latin typeface="SimHei" pitchFamily="49" charset="-122"/>
              <a:ea typeface="SimHei" pitchFamily="49" charset="-122"/>
              <a:sym typeface="Wingdings" pitchFamily="2" charset="2"/>
            </a:endParaRPr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zh-CN" altLang="en-US" sz="2400">
              <a:solidFill>
                <a:schemeClr val="tx2"/>
              </a:solidFill>
              <a:latin typeface="SimHei" pitchFamily="49" charset="-122"/>
              <a:ea typeface="SimHei" pitchFamily="49" charset="-122"/>
              <a:sym typeface="Wingdings" pitchFamily="2" charset="2"/>
            </a:endParaRPr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zh-CN" altLang="en-US" sz="1800">
              <a:solidFill>
                <a:schemeClr val="tx2"/>
              </a:solidFill>
              <a:latin typeface="SimHei" pitchFamily="49" charset="-122"/>
              <a:ea typeface="SimHei" pitchFamily="49" charset="-122"/>
              <a:sym typeface="Wingdings" pitchFamily="2" charset="2"/>
            </a:endParaRP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zh-CN" altLang="zh-TW" sz="1200">
                <a:latin typeface="SimHei" pitchFamily="49" charset="-122"/>
                <a:ea typeface="SimHei" pitchFamily="49" charset="-122"/>
                <a:sym typeface="Wingdings" pitchFamily="2" charset="2"/>
              </a:rPr>
              <a:t> </a:t>
            </a:r>
            <a:r>
              <a:rPr lang="zh-CN" altLang="en-US" sz="1200">
                <a:latin typeface="SimHei" pitchFamily="49" charset="-122"/>
                <a:ea typeface="SimHei" pitchFamily="49" charset="-122"/>
                <a:sym typeface="Wingdings" pitchFamily="2" charset="2"/>
              </a:rPr>
              <a:t> </a:t>
            </a:r>
            <a:endParaRPr lang="zh-CN" altLang="zh-TW" sz="1200">
              <a:latin typeface="SimHei" pitchFamily="49" charset="-122"/>
              <a:ea typeface="SimHei" pitchFamily="49" charset="-122"/>
              <a:sym typeface="Wingdings" pitchFamily="2" charset="2"/>
            </a:endParaRPr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zh-CN" altLang="zh-TW" sz="1400">
              <a:solidFill>
                <a:srgbClr val="006600"/>
              </a:solidFill>
              <a:latin typeface="SimHei" pitchFamily="49" charset="-122"/>
              <a:ea typeface="SimHei" pitchFamily="49" charset="-122"/>
              <a:sym typeface="Wingdings" pitchFamily="2" charset="2"/>
            </a:endParaRP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zh-CN" altLang="zh-TW" sz="1400">
                <a:solidFill>
                  <a:srgbClr val="006600"/>
                </a:solidFill>
                <a:latin typeface="SimHei" pitchFamily="49" charset="-122"/>
                <a:ea typeface="SimHei" pitchFamily="49" charset="-122"/>
                <a:sym typeface="Wingdings" pitchFamily="2" charset="2"/>
              </a:rPr>
              <a:t> </a:t>
            </a:r>
            <a:r>
              <a:rPr lang="zh-CN" altLang="en-US" sz="1400">
                <a:solidFill>
                  <a:srgbClr val="006600"/>
                </a:solidFill>
                <a:latin typeface="SimHei" pitchFamily="49" charset="-122"/>
                <a:ea typeface="SimHei" pitchFamily="49" charset="-122"/>
                <a:sym typeface="Wingdings" pitchFamily="2" charset="2"/>
              </a:rPr>
              <a:t> </a:t>
            </a:r>
            <a:endParaRPr lang="zh-CN" altLang="zh-TW" sz="1400">
              <a:solidFill>
                <a:srgbClr val="006600"/>
              </a:solidFill>
              <a:latin typeface="SimHei" pitchFamily="49" charset="-122"/>
              <a:ea typeface="SimHei" pitchFamily="49" charset="-122"/>
              <a:sym typeface="Wingdings" pitchFamily="2" charset="2"/>
            </a:endParaRP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zh-CN" altLang="zh-TW" sz="1800">
                <a:solidFill>
                  <a:srgbClr val="006600"/>
                </a:solidFill>
                <a:latin typeface="SimHei" pitchFamily="49" charset="-122"/>
                <a:ea typeface="SimHei" pitchFamily="49" charset="-122"/>
                <a:sym typeface="Wingdings" pitchFamily="2" charset="2"/>
              </a:rPr>
              <a:t> </a:t>
            </a:r>
            <a:r>
              <a:rPr lang="zh-CN" altLang="en-US" sz="1800">
                <a:solidFill>
                  <a:srgbClr val="006600"/>
                </a:solidFill>
                <a:latin typeface="SimHei" pitchFamily="49" charset="-122"/>
                <a:ea typeface="SimHei" pitchFamily="49" charset="-122"/>
                <a:sym typeface="Wingdings" pitchFamily="2" charset="2"/>
              </a:rPr>
              <a:t> </a:t>
            </a:r>
            <a:endParaRPr lang="zh-CN" altLang="zh-TW" sz="1800">
              <a:solidFill>
                <a:srgbClr val="006600"/>
              </a:solidFill>
              <a:latin typeface="SimHei" pitchFamily="49" charset="-122"/>
              <a:ea typeface="SimHei" pitchFamily="49" charset="-122"/>
              <a:sym typeface="Wingdings" pitchFamily="2" charset="2"/>
            </a:endParaRP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zh-CN" altLang="zh-TW" sz="2400">
                <a:solidFill>
                  <a:srgbClr val="006600"/>
                </a:solidFill>
                <a:latin typeface="SimHei" pitchFamily="49" charset="-122"/>
                <a:ea typeface="SimHei" pitchFamily="49" charset="-122"/>
                <a:sym typeface="Wingdings" pitchFamily="2" charset="2"/>
              </a:rPr>
              <a:t> </a:t>
            </a:r>
            <a:r>
              <a:rPr lang="zh-CN" altLang="en-US" sz="2400">
                <a:solidFill>
                  <a:srgbClr val="006600"/>
                </a:solidFill>
                <a:latin typeface="SimHei" pitchFamily="49" charset="-122"/>
                <a:ea typeface="SimHei" pitchFamily="49" charset="-122"/>
                <a:sym typeface="Wingdings" pitchFamily="2" charset="2"/>
              </a:rPr>
              <a:t> </a:t>
            </a:r>
            <a:r>
              <a:rPr lang="zh-CN" altLang="en-US" sz="2800">
                <a:solidFill>
                  <a:srgbClr val="008000"/>
                </a:solidFill>
                <a:latin typeface="SimHei" pitchFamily="49" charset="-122"/>
                <a:ea typeface="SimHei" pitchFamily="49" charset="-122"/>
                <a:sym typeface="Wingdings" pitchFamily="2" charset="2"/>
              </a:rPr>
              <a:t>疏散胸部能量，上而越之最後達至命門，激活命門細胞運動，</a:t>
            </a:r>
            <a:r>
              <a:rPr lang="zh-CN" altLang="zh-TW" sz="2800">
                <a:solidFill>
                  <a:srgbClr val="008000"/>
                </a:solidFill>
                <a:latin typeface="SimHei" pitchFamily="49" charset="-122"/>
                <a:ea typeface="SimHei" pitchFamily="49" charset="-122"/>
                <a:sym typeface="Wingdings" pitchFamily="2" charset="2"/>
              </a:rPr>
              <a:t>故補腎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zh-CN" altLang="zh-TW" sz="2800">
                <a:solidFill>
                  <a:srgbClr val="008000"/>
                </a:solidFill>
                <a:latin typeface="SimHei" pitchFamily="49" charset="-122"/>
                <a:ea typeface="SimHei" pitchFamily="49" charset="-122"/>
                <a:sym typeface="Wingdings" pitchFamily="2" charset="2"/>
              </a:rPr>
              <a:t> </a:t>
            </a:r>
            <a:r>
              <a:rPr lang="zh-CN" altLang="en-US" sz="2800">
                <a:solidFill>
                  <a:srgbClr val="008000"/>
                </a:solidFill>
                <a:latin typeface="SimHei" pitchFamily="49" charset="-122"/>
                <a:ea typeface="SimHei" pitchFamily="49" charset="-122"/>
                <a:sym typeface="Wingdings" pitchFamily="2" charset="2"/>
              </a:rPr>
              <a:t> 因胸部壓力降低，腹腔能量向上運動，胰臟周圍空間</a:t>
            </a:r>
            <a:r>
              <a:rPr lang="zh-CN" altLang="zh-TW" sz="2800">
                <a:solidFill>
                  <a:srgbClr val="008000"/>
                </a:solidFill>
                <a:latin typeface="SimHei" pitchFamily="49" charset="-122"/>
                <a:ea typeface="SimHei" pitchFamily="49" charset="-122"/>
                <a:sym typeface="Wingdings" pitchFamily="2" charset="2"/>
              </a:rPr>
              <a:t>改善，故能</a:t>
            </a:r>
            <a:r>
              <a:rPr lang="zh-CN" altLang="en-US" sz="2800">
                <a:solidFill>
                  <a:srgbClr val="008000"/>
                </a:solidFill>
                <a:latin typeface="SimHei" pitchFamily="49" charset="-122"/>
                <a:ea typeface="SimHei" pitchFamily="49" charset="-122"/>
                <a:sym typeface="Wingdings" pitchFamily="2" charset="2"/>
              </a:rPr>
              <a:t>治療糖尿病</a:t>
            </a:r>
            <a:r>
              <a:rPr lang="zh-CN" altLang="zh-TW" sz="2800">
                <a:solidFill>
                  <a:srgbClr val="008000"/>
                </a:solidFill>
                <a:latin typeface="SimHei" pitchFamily="49" charset="-122"/>
                <a:ea typeface="SimHei" pitchFamily="49" charset="-122"/>
                <a:sym typeface="Wingdings" pitchFamily="2" charset="2"/>
              </a:rPr>
              <a:t>等中焦堵塞問題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zh-CN" altLang="en-US" sz="2800">
              <a:solidFill>
                <a:srgbClr val="006600"/>
              </a:solidFill>
              <a:latin typeface="SimHei" pitchFamily="49" charset="-122"/>
              <a:ea typeface="SimHei" pitchFamily="49" charset="-122"/>
              <a:sym typeface="Wingdings" pitchFamily="2" charset="2"/>
            </a:endParaRPr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zh-CN" altLang="en-US" sz="2800">
              <a:latin typeface="SimHei" pitchFamily="49" charset="-122"/>
              <a:ea typeface="SimHei" pitchFamily="49" charset="-122"/>
              <a:sym typeface="Wingdings" pitchFamily="2" charset="2"/>
            </a:endParaRPr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zh-CN" altLang="en-US" sz="1200">
              <a:latin typeface="SimHei" pitchFamily="49" charset="-122"/>
              <a:ea typeface="SimHei" pitchFamily="49" charset="-122"/>
              <a:sym typeface="Wingdings" pitchFamily="2" charset="2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133600"/>
            <a:ext cx="2447925" cy="18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>
                <a:solidFill>
                  <a:srgbClr val="CC3300"/>
                </a:solidFill>
                <a:ea typeface="新細明體" pitchFamily="18" charset="-120"/>
              </a:rPr>
              <a:t>治病因，只調公轉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SzPct val="50000"/>
              <a:buFont typeface="Wingdings" pitchFamily="2" charset="2"/>
              <a:buChar char="l"/>
            </a:pPr>
            <a:r>
              <a:rPr lang="zh-TW" altLang="en-US" sz="3600" b="1">
                <a:solidFill>
                  <a:srgbClr val="006600"/>
                </a:solidFill>
                <a:ea typeface="新細明體" pitchFamily="18" charset="-120"/>
              </a:rPr>
              <a:t>藥物一線論，只調整公轉</a:t>
            </a:r>
          </a:p>
          <a:p>
            <a:pPr>
              <a:spcBef>
                <a:spcPct val="15000"/>
              </a:spcBef>
              <a:buSzPct val="50000"/>
              <a:buFont typeface="Wingdings" pitchFamily="2" charset="2"/>
              <a:buChar char="l"/>
            </a:pPr>
            <a:r>
              <a:rPr lang="zh-TW" altLang="en-US" sz="3600" b="1">
                <a:solidFill>
                  <a:srgbClr val="006600"/>
                </a:solidFill>
                <a:ea typeface="新細明體" pitchFamily="18" charset="-120"/>
              </a:rPr>
              <a:t>儘管一個人可能有多種疾病，但病因   往往都是同一個。治病只針對病因，不針對具體的病名</a:t>
            </a:r>
          </a:p>
          <a:p>
            <a:pPr>
              <a:spcBef>
                <a:spcPct val="15000"/>
              </a:spcBef>
              <a:buSzPct val="50000"/>
              <a:buFont typeface="Wingdings" pitchFamily="2" charset="2"/>
              <a:buChar char="l"/>
            </a:pPr>
            <a:r>
              <a:rPr lang="zh-TW" altLang="en-US" sz="3600" b="1">
                <a:solidFill>
                  <a:srgbClr val="006600"/>
                </a:solidFill>
                <a:ea typeface="新細明體" pitchFamily="18" charset="-120"/>
              </a:rPr>
              <a:t>不必像西醫和傳統中醫多病重複用藥，不會造成多線用藥引起新的污染、新的堵塞</a:t>
            </a:r>
            <a:r>
              <a:rPr lang="zh-TW" altLang="en-US" sz="3600">
                <a:solidFill>
                  <a:srgbClr val="006600"/>
                </a:solidFill>
                <a:ea typeface="新細明體" pitchFamily="18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zh-CN" altLang="en-US" sz="4800">
                <a:solidFill>
                  <a:srgbClr val="CC3300"/>
                </a:solidFill>
                <a:ea typeface="SimHei" pitchFamily="49" charset="-122"/>
              </a:rPr>
              <a:t>藥物用量的精妙變化</a:t>
            </a:r>
          </a:p>
        </p:txBody>
      </p:sp>
      <p:sp>
        <p:nvSpPr>
          <p:cNvPr id="12291" name="Rectangle 3"/>
          <p:cNvSpPr>
            <a:spLocks noChangeArrowheads="1"/>
          </p:cNvSpPr>
          <p:nvPr>
            <p:ph type="body"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zh-CN" altLang="zh-TW">
                <a:ea typeface="宋体" pitchFamily="2" charset="-122"/>
                <a:sym typeface="Wingdings" pitchFamily="2" charset="2"/>
              </a:rPr>
              <a:t> </a:t>
            </a:r>
            <a:r>
              <a:rPr lang="zh-CN" altLang="en-US">
                <a:ea typeface="宋体" pitchFamily="2" charset="-122"/>
                <a:sym typeface="Wingdings" pitchFamily="2" charset="2"/>
              </a:rPr>
              <a:t> </a:t>
            </a:r>
            <a:r>
              <a:rPr lang="zh-CN" altLang="zh-TW">
                <a:ea typeface="宋体" pitchFamily="2" charset="-122"/>
                <a:sym typeface="Wingdings" pitchFamily="2" charset="2"/>
              </a:rPr>
              <a:t> </a:t>
            </a:r>
            <a:r>
              <a:rPr lang="zh-CN" altLang="en-US" sz="4000">
                <a:solidFill>
                  <a:schemeClr val="accent1"/>
                </a:solidFill>
                <a:latin typeface="SimHei" pitchFamily="49" charset="-122"/>
                <a:ea typeface="SimHei" pitchFamily="49" charset="-122"/>
                <a:sym typeface="Wingdings" pitchFamily="2" charset="2"/>
              </a:rPr>
              <a:t>同一味藥物，用量差異所發揮的作用就不盡相同</a:t>
            </a:r>
            <a:endParaRPr lang="zh-CN" altLang="zh-TW" sz="4000">
              <a:solidFill>
                <a:schemeClr val="accent1"/>
              </a:solidFill>
              <a:latin typeface="SimHei" pitchFamily="49" charset="-122"/>
              <a:ea typeface="SimHei" pitchFamily="49" charset="-122"/>
              <a:sym typeface="Wingdings" pitchFamily="2" charset="2"/>
            </a:endParaRPr>
          </a:p>
          <a:p>
            <a:pPr>
              <a:buFont typeface="Arial" pitchFamily="34" charset="0"/>
              <a:buNone/>
            </a:pPr>
            <a:r>
              <a:rPr lang="zh-CN" altLang="zh-TW" sz="4000">
                <a:solidFill>
                  <a:srgbClr val="008000"/>
                </a:solidFill>
                <a:latin typeface="SimHei" pitchFamily="49" charset="-122"/>
                <a:ea typeface="SimHei" pitchFamily="49" charset="-122"/>
                <a:sym typeface="Wingdings" pitchFamily="2" charset="2"/>
              </a:rPr>
              <a:t> </a:t>
            </a:r>
            <a:r>
              <a:rPr lang="zh-CN" altLang="en-US" sz="4000">
                <a:solidFill>
                  <a:srgbClr val="008000"/>
                </a:solidFill>
                <a:latin typeface="SimHei" pitchFamily="49" charset="-122"/>
                <a:ea typeface="SimHei" pitchFamily="49" charset="-122"/>
                <a:sym typeface="Wingdings" pitchFamily="2" charset="2"/>
              </a:rPr>
              <a:t> </a:t>
            </a:r>
            <a:r>
              <a:rPr lang="zh-CN" altLang="zh-TW" sz="4000">
                <a:solidFill>
                  <a:srgbClr val="008000"/>
                </a:solidFill>
                <a:latin typeface="SimHei" pitchFamily="49" charset="-122"/>
                <a:ea typeface="SimHei" pitchFamily="49" charset="-122"/>
                <a:sym typeface="Wingdings" pitchFamily="2" charset="2"/>
              </a:rPr>
              <a:t> </a:t>
            </a:r>
            <a:r>
              <a:rPr lang="zh-CN" altLang="en-US" sz="4000">
                <a:solidFill>
                  <a:srgbClr val="008000"/>
                </a:solidFill>
                <a:latin typeface="SimHei" pitchFamily="49" charset="-122"/>
                <a:ea typeface="SimHei" pitchFamily="49" charset="-122"/>
                <a:sym typeface="Wingdings" pitchFamily="2" charset="2"/>
              </a:rPr>
              <a:t>例如：公英量小可引會陰區能量快速向上，越過肩胛向外焦空間運動；量大則引動下焦能量</a:t>
            </a:r>
            <a:r>
              <a:rPr lang="zh-CN" altLang="en-US" sz="4000">
                <a:solidFill>
                  <a:srgbClr val="008000"/>
                </a:solidFill>
                <a:ea typeface="SimHei" pitchFamily="49" charset="-122"/>
                <a:sym typeface="Wingdings" pitchFamily="2" charset="2"/>
              </a:rPr>
              <a:t>轉</a:t>
            </a:r>
            <a:r>
              <a:rPr lang="zh-CN" altLang="en-US" sz="4000">
                <a:solidFill>
                  <a:srgbClr val="008000"/>
                </a:solidFill>
                <a:latin typeface="SimHei" pitchFamily="49" charset="-122"/>
                <a:ea typeface="SimHei" pitchFamily="49" charset="-122"/>
                <a:sym typeface="Wingdings" pitchFamily="2" charset="2"/>
              </a:rPr>
              <a:t>動，產生補的效應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400">
                <a:solidFill>
                  <a:srgbClr val="CC3300"/>
                </a:solidFill>
                <a:ea typeface="SimHei" pitchFamily="49" charset="-122"/>
              </a:rPr>
              <a:t>小方治病的特色</a:t>
            </a:r>
            <a:endParaRPr lang="zh-HK" altLang="zh-HK" sz="5400">
              <a:solidFill>
                <a:srgbClr val="CC3300"/>
              </a:solidFill>
              <a:ea typeface="SimHei" pitchFamily="49" charset="-122"/>
            </a:endParaRPr>
          </a:p>
        </p:txBody>
      </p:sp>
      <p:sp>
        <p:nvSpPr>
          <p:cNvPr id="13315" name="Rectangle 3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4400">
                <a:solidFill>
                  <a:srgbClr val="006600"/>
                </a:solidFill>
                <a:ea typeface="SimHei" pitchFamily="49" charset="-122"/>
              </a:rPr>
              <a:t>藥味少，藥量小，價錢廉，藥味淡，氣味輕，在人體空間走動迅速，歸於公轉</a:t>
            </a:r>
          </a:p>
          <a:p>
            <a:r>
              <a:rPr lang="zh-CN" altLang="en-US" sz="4400">
                <a:solidFill>
                  <a:srgbClr val="006600"/>
                </a:solidFill>
                <a:ea typeface="SimHei" pitchFamily="49" charset="-122"/>
              </a:rPr>
              <a:t>所謂邪氣就是能量極度積聚，高濃度能量散開後便沒有邪氣</a:t>
            </a:r>
          </a:p>
          <a:p>
            <a:r>
              <a:rPr lang="zh-CN" altLang="en-US" sz="4400">
                <a:solidFill>
                  <a:srgbClr val="006600"/>
                </a:solidFill>
                <a:ea typeface="SimHei" pitchFamily="49" charset="-122"/>
              </a:rPr>
              <a:t>化廢為寳，瀉亦是補</a:t>
            </a:r>
            <a:endParaRPr lang="zh-HK" altLang="zh-HK" sz="4400">
              <a:solidFill>
                <a:srgbClr val="006600"/>
              </a:solidFill>
              <a:ea typeface="SimHei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rgbClr val="CC3300"/>
                </a:solidFill>
                <a:ea typeface="SimHei" pitchFamily="49" charset="-122"/>
              </a:rPr>
              <a:t>公轉可使高能量運行</a:t>
            </a:r>
            <a:r>
              <a:rPr lang="zh-TW" altLang="en-US">
                <a:solidFill>
                  <a:srgbClr val="CC3300"/>
                </a:solidFill>
                <a:ea typeface="SimHei" pitchFamily="49" charset="-122"/>
              </a:rPr>
              <a:t>消散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8038" y="2636838"/>
            <a:ext cx="3240087" cy="3933825"/>
          </a:xfrm>
          <a:noFill/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539750" y="1484313"/>
            <a:ext cx="84248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000">
                <a:solidFill>
                  <a:srgbClr val="006600"/>
                </a:solidFill>
                <a:ea typeface="SimHei" pitchFamily="49" charset="-122"/>
              </a:rPr>
              <a:t>公轉過程中，高能量運行中自行參與混化、異化及產生撞擊而得到消散</a:t>
            </a:r>
            <a:endParaRPr lang="zh-TW" altLang="en-US" sz="4000">
              <a:solidFill>
                <a:srgbClr val="006600"/>
              </a:solidFill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400">
                <a:solidFill>
                  <a:schemeClr val="accent2"/>
                </a:solidFill>
                <a:ea typeface="SimHei" pitchFamily="49" charset="-122"/>
              </a:rPr>
              <a:t>小方煎藥方法和原理</a:t>
            </a:r>
            <a:endParaRPr lang="zh-HK" altLang="zh-HK" sz="5400">
              <a:solidFill>
                <a:schemeClr val="accent2"/>
              </a:solidFill>
              <a:ea typeface="SimHei" pitchFamily="49" charset="-122"/>
            </a:endParaRPr>
          </a:p>
        </p:txBody>
      </p:sp>
      <p:sp>
        <p:nvSpPr>
          <p:cNvPr id="14339" name="Rectangle 3"/>
          <p:cNvSpPr>
            <a:spLocks noChangeArrowheads="1"/>
          </p:cNvSpPr>
          <p:nvPr>
            <p:ph type="body" idx="1"/>
          </p:nvPr>
        </p:nvSpPr>
        <p:spPr>
          <a:xfrm>
            <a:off x="250825" y="1557338"/>
            <a:ext cx="8713788" cy="4452937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zh-CN" altLang="zh-TW" sz="2000">
                <a:solidFill>
                  <a:srgbClr val="CC3300"/>
                </a:solidFill>
                <a:ea typeface="宋体" pitchFamily="2" charset="-122"/>
              </a:rPr>
              <a:t> </a:t>
            </a:r>
            <a:r>
              <a:rPr lang="zh-CN" altLang="en-US" sz="2000">
                <a:solidFill>
                  <a:srgbClr val="CC3300"/>
                </a:solidFill>
                <a:ea typeface="宋体" pitchFamily="2" charset="-122"/>
              </a:rPr>
              <a:t> </a:t>
            </a:r>
            <a:r>
              <a:rPr lang="zh-CN" altLang="zh-TW" sz="2000">
                <a:solidFill>
                  <a:srgbClr val="CC3300"/>
                </a:solidFill>
                <a:ea typeface="宋体" pitchFamily="2" charset="-122"/>
              </a:rPr>
              <a:t> </a:t>
            </a:r>
            <a:r>
              <a:rPr lang="zh-CN" altLang="en-US" sz="2000">
                <a:solidFill>
                  <a:srgbClr val="CC3300"/>
                </a:solidFill>
                <a:ea typeface="宋体" pitchFamily="2" charset="-122"/>
              </a:rPr>
              <a:t> </a:t>
            </a:r>
            <a:r>
              <a:rPr lang="zh-CN" altLang="zh-TW" sz="2000">
                <a:solidFill>
                  <a:srgbClr val="CC3300"/>
                </a:solidFill>
                <a:ea typeface="宋体" pitchFamily="2" charset="-122"/>
              </a:rPr>
              <a:t> </a:t>
            </a:r>
            <a:r>
              <a:rPr lang="zh-CN" altLang="en-US" sz="2000">
                <a:solidFill>
                  <a:srgbClr val="CC3300"/>
                </a:solidFill>
                <a:ea typeface="宋体" pitchFamily="2" charset="-122"/>
              </a:rPr>
              <a:t> </a:t>
            </a:r>
            <a:r>
              <a:rPr lang="zh-CN" altLang="zh-TW" sz="2000">
                <a:solidFill>
                  <a:srgbClr val="CC3300"/>
                </a:solidFill>
                <a:ea typeface="宋体" pitchFamily="2" charset="-122"/>
              </a:rPr>
              <a:t> </a:t>
            </a:r>
            <a:r>
              <a:rPr lang="zh-CN" altLang="en-US" sz="2000">
                <a:solidFill>
                  <a:srgbClr val="CC3300"/>
                </a:solidFill>
                <a:ea typeface="宋体" pitchFamily="2" charset="-122"/>
              </a:rPr>
              <a:t> </a:t>
            </a:r>
            <a:r>
              <a:rPr lang="zh-CN" altLang="zh-TW" sz="2000">
                <a:solidFill>
                  <a:srgbClr val="CC3300"/>
                </a:solidFill>
                <a:ea typeface="宋体" pitchFamily="2" charset="-122"/>
              </a:rPr>
              <a:t> </a:t>
            </a:r>
            <a:r>
              <a:rPr lang="zh-CN" altLang="en-US" sz="2000">
                <a:solidFill>
                  <a:srgbClr val="CC3300"/>
                </a:solidFill>
                <a:ea typeface="宋体" pitchFamily="2" charset="-122"/>
              </a:rPr>
              <a:t> </a:t>
            </a:r>
            <a:r>
              <a:rPr lang="zh-CN" altLang="zh-TW" sz="2000">
                <a:solidFill>
                  <a:srgbClr val="CC3300"/>
                </a:solidFill>
                <a:ea typeface="宋体" pitchFamily="2" charset="-122"/>
              </a:rPr>
              <a:t> </a:t>
            </a:r>
            <a:r>
              <a:rPr lang="zh-CN" altLang="en-US" sz="2000">
                <a:solidFill>
                  <a:srgbClr val="CC3300"/>
                </a:solidFill>
                <a:ea typeface="宋体" pitchFamily="2" charset="-122"/>
              </a:rPr>
              <a:t> </a:t>
            </a:r>
            <a:r>
              <a:rPr lang="zh-CN" altLang="zh-TW" sz="2000">
                <a:solidFill>
                  <a:srgbClr val="CC3300"/>
                </a:solidFill>
                <a:ea typeface="宋体" pitchFamily="2" charset="-122"/>
              </a:rPr>
              <a:t> </a:t>
            </a:r>
            <a:r>
              <a:rPr lang="zh-CN" altLang="en-US" sz="2000">
                <a:solidFill>
                  <a:srgbClr val="CC3300"/>
                </a:solidFill>
                <a:ea typeface="宋体" pitchFamily="2" charset="-122"/>
              </a:rPr>
              <a:t> </a:t>
            </a:r>
            <a:r>
              <a:rPr lang="zh-CN" altLang="zh-TW" sz="2000">
                <a:solidFill>
                  <a:srgbClr val="CC3300"/>
                </a:solidFill>
                <a:ea typeface="宋体" pitchFamily="2" charset="-122"/>
              </a:rPr>
              <a:t> </a:t>
            </a:r>
            <a:r>
              <a:rPr lang="zh-CN" altLang="en-US" sz="2000">
                <a:solidFill>
                  <a:srgbClr val="CC3300"/>
                </a:solidFill>
                <a:ea typeface="宋体" pitchFamily="2" charset="-122"/>
              </a:rPr>
              <a:t> </a:t>
            </a:r>
            <a:r>
              <a:rPr lang="zh-CN" altLang="zh-TW" sz="2000">
                <a:solidFill>
                  <a:srgbClr val="CC3300"/>
                </a:solidFill>
                <a:ea typeface="宋体" pitchFamily="2" charset="-122"/>
              </a:rPr>
              <a:t> </a:t>
            </a:r>
            <a:r>
              <a:rPr lang="zh-CN" altLang="en-US" sz="2000">
                <a:solidFill>
                  <a:srgbClr val="CC3300"/>
                </a:solidFill>
                <a:ea typeface="宋体" pitchFamily="2" charset="-122"/>
              </a:rPr>
              <a:t> </a:t>
            </a:r>
            <a:r>
              <a:rPr lang="zh-CN" altLang="zh-TW" sz="2000">
                <a:solidFill>
                  <a:srgbClr val="CC3300"/>
                </a:solidFill>
                <a:ea typeface="宋体" pitchFamily="2" charset="-122"/>
              </a:rPr>
              <a:t> </a:t>
            </a:r>
            <a:r>
              <a:rPr lang="zh-CN" altLang="en-US" sz="2000">
                <a:solidFill>
                  <a:srgbClr val="CC3300"/>
                </a:solidFill>
                <a:ea typeface="宋体" pitchFamily="2" charset="-122"/>
              </a:rPr>
              <a:t> </a:t>
            </a:r>
            <a:r>
              <a:rPr lang="zh-CN" altLang="zh-TW" sz="2000">
                <a:solidFill>
                  <a:srgbClr val="CC3300"/>
                </a:solidFill>
                <a:ea typeface="宋体" pitchFamily="2" charset="-122"/>
              </a:rPr>
              <a:t> </a:t>
            </a:r>
            <a:r>
              <a:rPr lang="zh-CN" altLang="en-US" sz="2000">
                <a:solidFill>
                  <a:srgbClr val="CC3300"/>
                </a:solidFill>
                <a:ea typeface="宋体" pitchFamily="2" charset="-122"/>
              </a:rPr>
              <a:t> </a:t>
            </a:r>
            <a:r>
              <a:rPr lang="zh-CN" altLang="zh-TW" sz="2000">
                <a:solidFill>
                  <a:srgbClr val="CC3300"/>
                </a:solidFill>
                <a:ea typeface="宋体" pitchFamily="2" charset="-122"/>
              </a:rPr>
              <a:t> </a:t>
            </a:r>
            <a:r>
              <a:rPr lang="zh-CN" altLang="en-US" sz="2000">
                <a:solidFill>
                  <a:srgbClr val="CC3300"/>
                </a:solidFill>
                <a:ea typeface="宋体" pitchFamily="2" charset="-122"/>
              </a:rPr>
              <a:t> </a:t>
            </a:r>
            <a:r>
              <a:rPr lang="zh-CN" altLang="zh-TW" sz="2000">
                <a:solidFill>
                  <a:srgbClr val="CC3300"/>
                </a:solidFill>
                <a:ea typeface="宋体" pitchFamily="2" charset="-122"/>
              </a:rPr>
              <a:t> </a:t>
            </a:r>
            <a:r>
              <a:rPr lang="zh-CN" altLang="en-US" sz="4000">
                <a:solidFill>
                  <a:srgbClr val="FF9900"/>
                </a:solidFill>
                <a:ea typeface="SimHei" pitchFamily="49" charset="-122"/>
              </a:rPr>
              <a:t>方法：</a:t>
            </a:r>
            <a:endParaRPr lang="zh-CN" altLang="zh-TW" sz="4000">
              <a:solidFill>
                <a:srgbClr val="FF9900"/>
              </a:solidFill>
              <a:ea typeface="SimHei" pitchFamily="49" charset="-122"/>
            </a:endParaRPr>
          </a:p>
          <a:p>
            <a:pPr>
              <a:lnSpc>
                <a:spcPct val="95000"/>
              </a:lnSpc>
              <a:spcBef>
                <a:spcPct val="5000"/>
              </a:spcBef>
            </a:pPr>
            <a:r>
              <a:rPr lang="zh-CN" altLang="en-US" sz="3600">
                <a:solidFill>
                  <a:schemeClr val="hlink"/>
                </a:solidFill>
                <a:ea typeface="SimHei" pitchFamily="49" charset="-122"/>
              </a:rPr>
              <a:t>不需浸泡，不需沖洗</a:t>
            </a:r>
          </a:p>
          <a:p>
            <a:pPr>
              <a:lnSpc>
                <a:spcPct val="95000"/>
              </a:lnSpc>
              <a:spcBef>
                <a:spcPct val="5000"/>
              </a:spcBef>
            </a:pPr>
            <a:r>
              <a:rPr lang="zh-CN" altLang="en-US" sz="3600">
                <a:solidFill>
                  <a:schemeClr val="hlink"/>
                </a:solidFill>
                <a:ea typeface="SimHei" pitchFamily="49" charset="-122"/>
              </a:rPr>
              <a:t>兩碗水</a:t>
            </a:r>
            <a:r>
              <a:rPr lang="zh-CN" altLang="zh-TW" sz="3600">
                <a:solidFill>
                  <a:schemeClr val="hlink"/>
                </a:solidFill>
                <a:ea typeface="SimHei" pitchFamily="49" charset="-122"/>
              </a:rPr>
              <a:t>連藥</a:t>
            </a:r>
            <a:r>
              <a:rPr lang="zh-CN" altLang="en-US" sz="3600">
                <a:solidFill>
                  <a:schemeClr val="hlink"/>
                </a:solidFill>
                <a:ea typeface="SimHei" pitchFamily="49" charset="-122"/>
              </a:rPr>
              <a:t>煮</a:t>
            </a:r>
            <a:r>
              <a:rPr lang="zh-CN" altLang="zh-TW" sz="3600">
                <a:solidFill>
                  <a:schemeClr val="hlink"/>
                </a:solidFill>
                <a:ea typeface="SimHei" pitchFamily="49" charset="-122"/>
              </a:rPr>
              <a:t>，水</a:t>
            </a:r>
            <a:r>
              <a:rPr lang="zh-CN" altLang="en-US" sz="3600">
                <a:solidFill>
                  <a:schemeClr val="hlink"/>
                </a:solidFill>
                <a:ea typeface="SimHei" pitchFamily="49" charset="-122"/>
              </a:rPr>
              <a:t>滾後一兩分鐘即可</a:t>
            </a:r>
            <a:endParaRPr lang="zh-CN" altLang="zh-TW" sz="3600">
              <a:solidFill>
                <a:schemeClr val="hlink"/>
              </a:solidFill>
              <a:ea typeface="SimHei" pitchFamily="49" charset="-122"/>
            </a:endParaRPr>
          </a:p>
          <a:p>
            <a:pPr>
              <a:lnSpc>
                <a:spcPct val="95000"/>
              </a:lnSpc>
              <a:spcBef>
                <a:spcPct val="5000"/>
              </a:spcBef>
            </a:pPr>
            <a:r>
              <a:rPr lang="zh-CN" altLang="zh-TW" sz="3600">
                <a:solidFill>
                  <a:schemeClr val="hlink"/>
                </a:solidFill>
                <a:ea typeface="SimHei" pitchFamily="49" charset="-122"/>
              </a:rPr>
              <a:t>早晚空腹各服一碗</a:t>
            </a:r>
          </a:p>
          <a:p>
            <a:pPr>
              <a:lnSpc>
                <a:spcPct val="95000"/>
              </a:lnSpc>
              <a:spcBef>
                <a:spcPct val="5000"/>
              </a:spcBef>
              <a:spcAft>
                <a:spcPct val="5000"/>
              </a:spcAft>
            </a:pPr>
            <a:r>
              <a:rPr lang="zh-CN" altLang="en-US" sz="3600">
                <a:solidFill>
                  <a:schemeClr val="hlink"/>
                </a:solidFill>
                <a:ea typeface="SimHei" pitchFamily="49" charset="-122"/>
              </a:rPr>
              <a:t>亦可</a:t>
            </a:r>
            <a:r>
              <a:rPr lang="zh-CN" altLang="zh-TW" sz="3600">
                <a:solidFill>
                  <a:schemeClr val="hlink"/>
                </a:solidFill>
                <a:ea typeface="SimHei" pitchFamily="49" charset="-122"/>
              </a:rPr>
              <a:t>用滾水直接沖泡</a:t>
            </a:r>
            <a:endParaRPr lang="zh-CN" altLang="en-US" sz="3600">
              <a:solidFill>
                <a:schemeClr val="hlink"/>
              </a:solidFill>
              <a:ea typeface="SimHei" pitchFamily="49" charset="-122"/>
            </a:endParaRPr>
          </a:p>
          <a:p>
            <a:pPr>
              <a:lnSpc>
                <a:spcPct val="75000"/>
              </a:lnSpc>
              <a:spcBef>
                <a:spcPct val="10000"/>
              </a:spcBef>
              <a:spcAft>
                <a:spcPct val="5000"/>
              </a:spcAft>
              <a:buFont typeface="Arial" pitchFamily="34" charset="0"/>
              <a:buNone/>
            </a:pPr>
            <a:endParaRPr lang="zh-CN" altLang="zh-TW" sz="3600">
              <a:solidFill>
                <a:schemeClr val="hlink"/>
              </a:solidFill>
              <a:ea typeface="SimHei" pitchFamily="49" charset="-122"/>
            </a:endParaRPr>
          </a:p>
          <a:p>
            <a:pPr>
              <a:lnSpc>
                <a:spcPct val="85000"/>
              </a:lnSpc>
              <a:spcBef>
                <a:spcPct val="10000"/>
              </a:spcBef>
              <a:spcAft>
                <a:spcPct val="5000"/>
              </a:spcAft>
              <a:buFont typeface="Arial" pitchFamily="34" charset="0"/>
              <a:buNone/>
            </a:pPr>
            <a:r>
              <a:rPr lang="zh-CN" altLang="zh-TW" sz="2000">
                <a:solidFill>
                  <a:srgbClr val="CC3300"/>
                </a:solidFill>
                <a:ea typeface="宋体" pitchFamily="2" charset="-122"/>
              </a:rPr>
              <a:t> </a:t>
            </a:r>
            <a:r>
              <a:rPr lang="zh-CN" altLang="en-US" sz="2000">
                <a:solidFill>
                  <a:srgbClr val="CC3300"/>
                </a:solidFill>
                <a:ea typeface="宋体" pitchFamily="2" charset="-122"/>
              </a:rPr>
              <a:t> </a:t>
            </a:r>
            <a:r>
              <a:rPr lang="zh-CN" altLang="zh-TW" sz="2000">
                <a:solidFill>
                  <a:srgbClr val="CC3300"/>
                </a:solidFill>
                <a:ea typeface="宋体" pitchFamily="2" charset="-122"/>
              </a:rPr>
              <a:t>  </a:t>
            </a:r>
            <a:r>
              <a:rPr lang="zh-CN" altLang="en-US" sz="3600">
                <a:solidFill>
                  <a:srgbClr val="CC3300"/>
                </a:solidFill>
                <a:ea typeface="SimHei" pitchFamily="49" charset="-122"/>
              </a:rPr>
              <a:t>原理：</a:t>
            </a:r>
            <a:r>
              <a:rPr lang="zh-CN" altLang="en-US" sz="3600">
                <a:solidFill>
                  <a:srgbClr val="008000"/>
                </a:solidFill>
                <a:latin typeface="SimHei" pitchFamily="49" charset="-122"/>
                <a:ea typeface="SimHei" pitchFamily="49" charset="-122"/>
              </a:rPr>
              <a:t>濃度低，氣味淡，走動力強</a:t>
            </a:r>
            <a:r>
              <a:rPr lang="zh-HK" altLang="zh-HK" sz="3600">
                <a:solidFill>
                  <a:srgbClr val="008000"/>
                </a:solidFill>
                <a:latin typeface="SimHei" pitchFamily="49" charset="-122"/>
                <a:ea typeface="SimHei" pitchFamily="49" charset="-122"/>
              </a:rPr>
              <a:t>，</a:t>
            </a:r>
            <a:r>
              <a:rPr lang="en-US" altLang="zh-TW" sz="3600">
                <a:solidFill>
                  <a:srgbClr val="008000"/>
                </a:solidFill>
                <a:latin typeface="SimHei" pitchFamily="49" charset="-122"/>
                <a:ea typeface="SimHei" pitchFamily="49" charset="-122"/>
              </a:rPr>
              <a:t>   </a:t>
            </a:r>
            <a:r>
              <a:rPr lang="zh-HK" altLang="zh-HK" sz="3600">
                <a:solidFill>
                  <a:srgbClr val="008000"/>
                </a:solidFill>
                <a:latin typeface="SimHei" pitchFamily="49" charset="-122"/>
                <a:ea typeface="SimHei" pitchFamily="49" charset="-122"/>
              </a:rPr>
              <a:t>速度快、空間疏散效果好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800">
                <a:solidFill>
                  <a:srgbClr val="CC3300"/>
                </a:solidFill>
                <a:ea typeface="SimHei" pitchFamily="49" charset="-122"/>
              </a:rPr>
              <a:t>小方服藥的反應</a:t>
            </a:r>
            <a:endParaRPr lang="zh-HK" altLang="zh-HK" sz="4800">
              <a:solidFill>
                <a:srgbClr val="CC3300"/>
              </a:solidFill>
              <a:ea typeface="SimHei" pitchFamily="49" charset="-122"/>
            </a:endParaRPr>
          </a:p>
        </p:txBody>
      </p:sp>
      <p:sp>
        <p:nvSpPr>
          <p:cNvPr id="15363" name="Rectangle 3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zh-CN" altLang="zh-TW">
                <a:ea typeface="宋体" pitchFamily="2" charset="-122"/>
              </a:rPr>
              <a:t> </a:t>
            </a:r>
            <a:r>
              <a:rPr lang="zh-CN" altLang="en-US">
                <a:ea typeface="宋体" pitchFamily="2" charset="-122"/>
              </a:rPr>
              <a:t> </a:t>
            </a:r>
            <a:r>
              <a:rPr lang="zh-CN" altLang="zh-TW">
                <a:ea typeface="宋体" pitchFamily="2" charset="-122"/>
              </a:rPr>
              <a:t> </a:t>
            </a:r>
            <a:r>
              <a:rPr lang="zh-CN" altLang="en-US" sz="4400">
                <a:solidFill>
                  <a:srgbClr val="008000"/>
                </a:solidFill>
                <a:ea typeface="SimHei" pitchFamily="49" charset="-122"/>
              </a:rPr>
              <a:t>體内能量產生變化，可能出現腹瀉，發汗，發燒，痰多，甚至出現些微疼痛退病現象，但身體沒有太大不適感，是病理轉化為生理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800">
                <a:solidFill>
                  <a:srgbClr val="CC3300"/>
                </a:solidFill>
                <a:ea typeface="SimHei" pitchFamily="49" charset="-122"/>
              </a:rPr>
              <a:t>小方服藥的反應</a:t>
            </a:r>
            <a:endParaRPr lang="zh-TW" altLang="en-US" sz="4800">
              <a:solidFill>
                <a:srgbClr val="CC3300"/>
              </a:solidFill>
              <a:ea typeface="SimHei" pitchFamily="49" charset="-122"/>
            </a:endParaRPr>
          </a:p>
        </p:txBody>
      </p:sp>
      <p:sp>
        <p:nvSpPr>
          <p:cNvPr id="28675" name="Rectangle 3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4400">
                <a:solidFill>
                  <a:srgbClr val="008000"/>
                </a:solidFill>
                <a:ea typeface="SimHei" pitchFamily="49" charset="-122"/>
              </a:rPr>
              <a:t>多餘的、不被身體吸收的物質清除後，才利於脾升清</a:t>
            </a:r>
            <a:endParaRPr lang="zh-CN" altLang="zh-TW" sz="4400">
              <a:solidFill>
                <a:srgbClr val="008000"/>
              </a:solidFill>
              <a:ea typeface="SimHei" pitchFamily="49" charset="-122"/>
            </a:endParaRPr>
          </a:p>
          <a:p>
            <a:r>
              <a:rPr lang="zh-CN" altLang="en-US" sz="4400">
                <a:solidFill>
                  <a:srgbClr val="008000"/>
                </a:solidFill>
                <a:ea typeface="SimHei" pitchFamily="49" charset="-122"/>
              </a:rPr>
              <a:t>和傳統中醫的八法（汗吐下和溫清補消）一樣道理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>
            <p:ph type="title"/>
          </p:nvPr>
        </p:nvSpPr>
        <p:spPr>
          <a:xfrm>
            <a:off x="179388" y="0"/>
            <a:ext cx="8207375" cy="981075"/>
          </a:xfrm>
        </p:spPr>
        <p:txBody>
          <a:bodyPr/>
          <a:lstStyle/>
          <a:p>
            <a:r>
              <a:rPr lang="zh-CN" altLang="en-US">
                <a:solidFill>
                  <a:schemeClr val="accent2"/>
                </a:solidFill>
                <a:ea typeface="SimHei" pitchFamily="49" charset="-122"/>
              </a:rPr>
              <a:t>中藥藥性的認識</a:t>
            </a:r>
          </a:p>
        </p:txBody>
      </p:sp>
      <p:sp>
        <p:nvSpPr>
          <p:cNvPr id="6147" name="Rectangle 3"/>
          <p:cNvSpPr>
            <a:spLocks noChangeArrowheads="1"/>
          </p:cNvSpPr>
          <p:nvPr>
            <p:ph type="body" idx="1"/>
          </p:nvPr>
        </p:nvSpPr>
        <p:spPr>
          <a:xfrm>
            <a:off x="468313" y="908050"/>
            <a:ext cx="8280400" cy="5688013"/>
          </a:xfrm>
        </p:spPr>
        <p:txBody>
          <a:bodyPr/>
          <a:lstStyle/>
          <a:p>
            <a:r>
              <a:rPr lang="zh-CN" altLang="en-US" sz="4000">
                <a:solidFill>
                  <a:schemeClr val="folHlink"/>
                </a:solidFill>
                <a:ea typeface="SimHei" pitchFamily="49" charset="-122"/>
              </a:rPr>
              <a:t>古有神農嘗百草</a:t>
            </a:r>
          </a:p>
          <a:p>
            <a:endParaRPr lang="zh-CN" altLang="en-US" sz="4800">
              <a:solidFill>
                <a:srgbClr val="006600"/>
              </a:solidFill>
              <a:ea typeface="標楷體" pitchFamily="65" charset="-120"/>
            </a:endParaRPr>
          </a:p>
          <a:p>
            <a:endParaRPr lang="zh-CN" altLang="en-US" sz="4800">
              <a:solidFill>
                <a:srgbClr val="006600"/>
              </a:solidFill>
              <a:ea typeface="標楷體" pitchFamily="65" charset="-120"/>
            </a:endParaRPr>
          </a:p>
          <a:p>
            <a:r>
              <a:rPr lang="zh-CN" altLang="en-US" sz="4000">
                <a:solidFill>
                  <a:schemeClr val="folHlink"/>
                </a:solidFill>
                <a:ea typeface="SimHei" pitchFamily="49" charset="-122"/>
              </a:rPr>
              <a:t>明有李時珍所編著</a:t>
            </a:r>
            <a:r>
              <a:rPr lang="en-US" altLang="zh-CN" sz="4000">
                <a:solidFill>
                  <a:schemeClr val="folHlink"/>
                </a:solidFill>
                <a:ea typeface="SimHei" pitchFamily="49" charset="-122"/>
              </a:rPr>
              <a:t>《</a:t>
            </a:r>
            <a:r>
              <a:rPr lang="zh-CN" altLang="en-US" sz="4000">
                <a:solidFill>
                  <a:schemeClr val="folHlink"/>
                </a:solidFill>
                <a:ea typeface="SimHei" pitchFamily="49" charset="-122"/>
              </a:rPr>
              <a:t>本草綱目</a:t>
            </a:r>
            <a:r>
              <a:rPr lang="en-US" altLang="zh-CN" sz="4000">
                <a:solidFill>
                  <a:schemeClr val="folHlink"/>
                </a:solidFill>
                <a:ea typeface="SimHei" pitchFamily="49" charset="-122"/>
              </a:rPr>
              <a:t>》</a:t>
            </a:r>
          </a:p>
        </p:txBody>
      </p:sp>
      <p:sp>
        <p:nvSpPr>
          <p:cNvPr id="6148" name="Rectangle 4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HK" altLang="en-US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221163"/>
            <a:ext cx="2735263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052513"/>
            <a:ext cx="2592388" cy="241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200511221916199654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40875" cy="702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95850" y="333375"/>
            <a:ext cx="4248150" cy="6524625"/>
          </a:xfrm>
        </p:spPr>
        <p:txBody>
          <a:bodyPr/>
          <a:lstStyle/>
          <a:p>
            <a:r>
              <a:rPr lang="zh-TW" altLang="en-US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細明體" pitchFamily="49" charset="-120"/>
                <a:ea typeface="細明體" pitchFamily="49" charset="-120"/>
              </a:rPr>
              <a:t>在空間醫學理論基礎指導下，現介紹一簡單</a:t>
            </a:r>
            <a:r>
              <a:rPr lang="zh-TW" altLang="en-US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預</a:t>
            </a:r>
            <a:r>
              <a:rPr lang="zh-TW" altLang="en-US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細明體" pitchFamily="49" charset="-120"/>
                <a:ea typeface="細明體" pitchFamily="49" charset="-120"/>
              </a:rPr>
              <a:t>防流感小處方供大家參考。</a:t>
            </a:r>
          </a:p>
          <a:p>
            <a:pPr>
              <a:buFont typeface="Arial" pitchFamily="34" charset="0"/>
              <a:buNone/>
            </a:pPr>
            <a:endParaRPr lang="zh-TW" altLang="en-US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細明體" pitchFamily="49" charset="-120"/>
              <a:ea typeface="細明體" pitchFamily="49" charset="-120"/>
            </a:endParaRPr>
          </a:p>
          <a:p>
            <a:r>
              <a:rPr lang="zh-TW" altLang="en-US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細明體" pitchFamily="49" charset="-120"/>
                <a:ea typeface="細明體" pitchFamily="49" charset="-120"/>
              </a:rPr>
              <a:t>小方 ： </a:t>
            </a:r>
          </a:p>
          <a:p>
            <a:pPr>
              <a:buFont typeface="Arial" pitchFamily="34" charset="0"/>
              <a:buNone/>
            </a:pPr>
            <a:r>
              <a:rPr lang="zh-TW" altLang="en-US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細明體" pitchFamily="49" charset="-120"/>
                <a:ea typeface="細明體" pitchFamily="49" charset="-120"/>
              </a:rPr>
              <a:t>  桂枝、連翹、蒲公英 各</a:t>
            </a:r>
            <a:r>
              <a:rPr lang="en-US" altLang="zh-TW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細明體" pitchFamily="49" charset="-120"/>
                <a:ea typeface="細明體" pitchFamily="49" charset="-120"/>
              </a:rPr>
              <a:t>1</a:t>
            </a:r>
            <a:r>
              <a:rPr lang="zh-TW" altLang="en-US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細明體" pitchFamily="49" charset="-120"/>
                <a:ea typeface="細明體" pitchFamily="49" charset="-120"/>
              </a:rPr>
              <a:t>克</a:t>
            </a:r>
          </a:p>
          <a:p>
            <a:pPr>
              <a:buFont typeface="Arial" pitchFamily="34" charset="0"/>
              <a:buNone/>
            </a:pPr>
            <a:endParaRPr lang="zh-TW" altLang="en-US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</a:endParaRPr>
          </a:p>
          <a:p>
            <a:endParaRPr lang="zh-TW" altLang="en-US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5543550" cy="5616575"/>
          </a:xfrm>
        </p:spPr>
        <p:txBody>
          <a:bodyPr/>
          <a:lstStyle/>
          <a:p>
            <a:r>
              <a:rPr lang="zh-TW" altLang="en-US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細明體" pitchFamily="49" charset="-120"/>
                <a:ea typeface="細明體" pitchFamily="49" charset="-120"/>
              </a:rPr>
              <a:t>用法 ：</a:t>
            </a:r>
          </a:p>
          <a:p>
            <a:pPr>
              <a:buFont typeface="Arial" pitchFamily="34" charset="0"/>
              <a:buNone/>
            </a:pPr>
            <a:r>
              <a:rPr lang="zh-TW" altLang="en-US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細明體" pitchFamily="49" charset="-120"/>
                <a:ea typeface="細明體" pitchFamily="49" charset="-120"/>
              </a:rPr>
              <a:t>	用滾水直接冲泡</a:t>
            </a:r>
            <a:r>
              <a:rPr lang="zh-TW" altLang="en-US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草藥</a:t>
            </a:r>
            <a:r>
              <a:rPr lang="zh-TW" altLang="en-US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細明體" pitchFamily="49" charset="-120"/>
                <a:ea typeface="細明體" pitchFamily="49" charset="-120"/>
              </a:rPr>
              <a:t>，當茶水飲用。可連泡數次直至藥淡無味，每天可喝兩至三杯。</a:t>
            </a:r>
          </a:p>
          <a:p>
            <a:pPr>
              <a:buFont typeface="Arial" pitchFamily="34" charset="0"/>
              <a:buNone/>
            </a:pPr>
            <a:r>
              <a:rPr lang="zh-TW" altLang="en-US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細明體" pitchFamily="49" charset="-120"/>
                <a:ea typeface="細明體" pitchFamily="49" charset="-120"/>
              </a:rPr>
              <a:t>	若用水煎煮，可用兩碗水連藥煮，水滾後一至兩分鐘即熄火，早晚空腹各服一碗。</a:t>
            </a:r>
          </a:p>
          <a:p>
            <a:pPr>
              <a:buFont typeface="Arial" pitchFamily="34" charset="0"/>
              <a:buNone/>
            </a:pPr>
            <a:r>
              <a:rPr lang="zh-TW" altLang="en-US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細明體" pitchFamily="49" charset="-120"/>
                <a:ea typeface="細明體" pitchFamily="49" charset="-120"/>
              </a:rPr>
              <a:t>  </a:t>
            </a:r>
            <a:r>
              <a:rPr lang="en-US" altLang="zh-TW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細明體" pitchFamily="49" charset="-120"/>
                <a:ea typeface="細明體" pitchFamily="49" charset="-120"/>
              </a:rPr>
              <a:t>(</a:t>
            </a:r>
            <a:r>
              <a:rPr lang="zh-TW" altLang="en-US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細明體" pitchFamily="49" charset="-120"/>
                <a:ea typeface="細明體" pitchFamily="49" charset="-120"/>
              </a:rPr>
              <a:t>注意</a:t>
            </a:r>
            <a:r>
              <a:rPr lang="zh-TW" altLang="en-US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：</a:t>
            </a:r>
            <a:r>
              <a:rPr lang="zh-TW" altLang="en-US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細明體" pitchFamily="49" charset="-120"/>
                <a:ea typeface="細明體" pitchFamily="49" charset="-120"/>
              </a:rPr>
              <a:t>每次藥量不宜過    多，煎煮不宜過久</a:t>
            </a:r>
            <a:r>
              <a:rPr lang="en-US" altLang="zh-TW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細明體" pitchFamily="49" charset="-120"/>
                <a:ea typeface="細明體" pitchFamily="49" charset="-120"/>
              </a:rPr>
              <a:t>)</a:t>
            </a:r>
          </a:p>
          <a:p>
            <a:endParaRPr lang="zh-TW" altLang="en-US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</a:endParaRPr>
          </a:p>
        </p:txBody>
      </p:sp>
      <p:pic>
        <p:nvPicPr>
          <p:cNvPr id="34819" name="Picture 3" descr="B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88" y="2332038"/>
            <a:ext cx="300831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桂枝</a:t>
            </a:r>
            <a:r>
              <a:rPr lang="zh-TW" altLang="en-US">
                <a:ea typeface="新細明體" pitchFamily="18" charset="-120"/>
              </a:rPr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557338"/>
            <a:ext cx="4330700" cy="4679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algn="ctr">
              <a:buFont typeface="Arial" pitchFamily="34" charset="0"/>
              <a:buNone/>
            </a:pPr>
            <a:endParaRPr lang="zh-TW" altLang="en-US" sz="2800" b="1"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</a:endParaRPr>
          </a:p>
          <a:p>
            <a:pPr algn="ctr">
              <a:buFont typeface="Arial" pitchFamily="34" charset="0"/>
              <a:buNone/>
            </a:pPr>
            <a:r>
              <a:rPr lang="zh-TW" altLang="en-US" sz="4000" b="1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傳統本草觀點</a:t>
            </a:r>
          </a:p>
          <a:p>
            <a:pPr>
              <a:buFont typeface="Arial" pitchFamily="34" charset="0"/>
              <a:buNone/>
            </a:pPr>
            <a:r>
              <a:rPr lang="zh-TW" alt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   發汗解表，温通經脈，起調和營衛作用。</a:t>
            </a:r>
          </a:p>
        </p:txBody>
      </p:sp>
      <p:pic>
        <p:nvPicPr>
          <p:cNvPr id="36868" name="Picture 4" descr="桂枝原態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1484313"/>
            <a:ext cx="3600450" cy="4824412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203575" y="476250"/>
            <a:ext cx="25923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1" lang="zh-TW" altLang="en-US" sz="4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桂枝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468313" y="1484313"/>
            <a:ext cx="8496300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zh-TW" altLang="en-US" sz="3600" b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空間醫學「運動本草」原理</a:t>
            </a:r>
          </a:p>
          <a:p>
            <a:pPr algn="just"/>
            <a:r>
              <a:rPr lang="zh-TW" altLang="en-US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桂枝把細胞壁鬆展開，讓胞內物質容易向胞外轉化為能量。</a:t>
            </a:r>
          </a:p>
          <a:p>
            <a:pPr algn="just"/>
            <a:r>
              <a:rPr lang="zh-TW" altLang="en-US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因細胞壁的張開，胞外的能量經相互撞擊後，亦容易再滲入胞內，成為細胞新的物質。</a:t>
            </a:r>
          </a:p>
          <a:p>
            <a:pPr algn="just"/>
            <a:r>
              <a:rPr lang="zh-TW" altLang="en-US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換句話說，桂枝能加强體內物質與能量的轉化，促進細胞的新陳代謝。</a:t>
            </a:r>
          </a:p>
          <a:p>
            <a:pPr>
              <a:buFont typeface="Arial" pitchFamily="34" charset="0"/>
              <a:buNone/>
            </a:pPr>
            <a:endParaRPr lang="zh-TW" altLang="en-US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連翹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1513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marL="812800" indent="-812800"/>
            <a:endParaRPr lang="zh-TW" altLang="en-US" b="1"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</a:endParaRPr>
          </a:p>
          <a:p>
            <a:pPr marL="812800" indent="-812800" algn="ctr">
              <a:buFont typeface="Arial" pitchFamily="34" charset="0"/>
              <a:buNone/>
            </a:pPr>
            <a:r>
              <a:rPr lang="zh-TW" altLang="en-US" sz="4000" b="1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傳統本草觀點</a:t>
            </a:r>
          </a:p>
          <a:p>
            <a:pPr marL="812800" indent="-812800">
              <a:buFont typeface="Arial" pitchFamily="34" charset="0"/>
              <a:buNone/>
            </a:pPr>
            <a:r>
              <a:rPr lang="zh-TW" altLang="en-US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	清熱解毒，疏散風熱。</a:t>
            </a:r>
          </a:p>
          <a:p>
            <a:pPr marL="812800" indent="-812800">
              <a:buFont typeface="Arial" pitchFamily="34" charset="0"/>
              <a:buNone/>
            </a:pPr>
            <a:endParaRPr lang="zh-TW" altLang="en-US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</a:endParaRPr>
          </a:p>
          <a:p>
            <a:pPr marL="812800" indent="-812800" algn="ctr">
              <a:buFont typeface="Arial" pitchFamily="34" charset="0"/>
              <a:buNone/>
            </a:pPr>
            <a:r>
              <a:rPr lang="zh-TW" altLang="en-US" sz="4000" b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空間醫學「運動本草」原理</a:t>
            </a:r>
          </a:p>
          <a:p>
            <a:pPr marL="812800" indent="-812800">
              <a:buFont typeface="Arial" pitchFamily="34" charset="0"/>
              <a:buNone/>
            </a:pPr>
            <a:r>
              <a:rPr lang="zh-TW" altLang="en-US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	連翹能疏散人體空間的瘀熱，降低體內熱量，使其散發於肌表，起清熱作用。</a:t>
            </a:r>
          </a:p>
        </p:txBody>
      </p:sp>
      <p:pic>
        <p:nvPicPr>
          <p:cNvPr id="40964" name="Picture 4" descr="cmed-20000304a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188913"/>
            <a:ext cx="205740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5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1412875"/>
            <a:ext cx="5699125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marL="711200" indent="-711200" algn="ctr">
              <a:buFont typeface="Arial" pitchFamily="34" charset="0"/>
              <a:buNone/>
            </a:pPr>
            <a:endParaRPr lang="zh-TW" altLang="en-US" sz="2800">
              <a:ea typeface="新細明體" pitchFamily="18" charset="-120"/>
            </a:endParaRPr>
          </a:p>
          <a:p>
            <a:pPr marL="711200" indent="-711200" algn="ctr">
              <a:buFont typeface="Arial" pitchFamily="34" charset="0"/>
              <a:buNone/>
            </a:pPr>
            <a:r>
              <a:rPr lang="zh-TW" altLang="en-US" sz="4000" b="1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  </a:t>
            </a:r>
            <a:r>
              <a:rPr lang="zh-TW" altLang="en-US" sz="3600" b="1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傳統本草觀點</a:t>
            </a:r>
            <a:r>
              <a:rPr lang="zh-TW" altLang="en-US" sz="3600" b="1">
                <a:ea typeface="新細明體" pitchFamily="18" charset="-120"/>
              </a:rPr>
              <a:t> </a:t>
            </a:r>
          </a:p>
          <a:p>
            <a:pPr marL="711200" indent="-711200" algn="ctr">
              <a:buFont typeface="Arial" pitchFamily="34" charset="0"/>
              <a:buNone/>
            </a:pPr>
            <a:r>
              <a:rPr lang="zh-TW" alt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	清熱解毒，消癰散結</a:t>
            </a:r>
          </a:p>
          <a:p>
            <a:pPr marL="711200" indent="-711200" algn="ctr">
              <a:buFont typeface="Arial" pitchFamily="34" charset="0"/>
              <a:buNone/>
            </a:pPr>
            <a:r>
              <a:rPr lang="zh-TW" alt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利濕通淋。</a:t>
            </a:r>
          </a:p>
          <a:p>
            <a:pPr marL="711200" indent="-711200">
              <a:buFont typeface="Arial" pitchFamily="34" charset="0"/>
              <a:buNone/>
            </a:pPr>
            <a:endParaRPr lang="zh-TW" altLang="en-US" sz="3600" b="1">
              <a:solidFill>
                <a:schemeClr val="hlink"/>
              </a:solidFill>
              <a:ea typeface="新細明體" pitchFamily="18" charset="-120"/>
            </a:endParaRPr>
          </a:p>
          <a:p>
            <a:pPr marL="711200" indent="-711200">
              <a:buFont typeface="Arial" pitchFamily="34" charset="0"/>
              <a:buNone/>
            </a:pPr>
            <a:endParaRPr lang="zh-TW" altLang="en-US" sz="3600" b="1">
              <a:solidFill>
                <a:schemeClr val="hlink"/>
              </a:solidFill>
              <a:ea typeface="新細明體" pitchFamily="18" charset="-120"/>
            </a:endParaRPr>
          </a:p>
          <a:p>
            <a:pPr marL="711200" indent="-711200"/>
            <a:endParaRPr lang="zh-TW" altLang="en-US" sz="2800">
              <a:ea typeface="新細明體" pitchFamily="18" charset="-120"/>
            </a:endParaRPr>
          </a:p>
          <a:p>
            <a:pPr marL="711200" indent="-711200" algn="ctr">
              <a:buFont typeface="Arial" pitchFamily="34" charset="0"/>
              <a:buNone/>
            </a:pPr>
            <a:endParaRPr lang="zh-TW" altLang="en-US" sz="2800">
              <a:ea typeface="新細明體" pitchFamily="18" charset="-120"/>
            </a:endParaRPr>
          </a:p>
        </p:txBody>
      </p:sp>
      <p:pic>
        <p:nvPicPr>
          <p:cNvPr id="43011" name="Picture 3" descr="蒲公英ａ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2588" y="1557338"/>
            <a:ext cx="2192337" cy="360045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ea typeface="新細明體" pitchFamily="18" charset="-120"/>
              </a:rPr>
              <a:t>蒲公英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00213"/>
            <a:ext cx="5122862" cy="4425950"/>
          </a:xfrm>
          <a:solidFill>
            <a:schemeClr val="accent1"/>
          </a:solidFill>
        </p:spPr>
        <p:txBody>
          <a:bodyPr/>
          <a:lstStyle/>
          <a:p>
            <a:pPr algn="ctr">
              <a:lnSpc>
                <a:spcPct val="90000"/>
              </a:lnSpc>
              <a:buFont typeface="Arial" pitchFamily="34" charset="0"/>
              <a:buNone/>
            </a:pPr>
            <a:endParaRPr lang="zh-TW" altLang="en-US" sz="2800">
              <a:ea typeface="新細明體" pitchFamily="18" charset="-120"/>
            </a:endParaRPr>
          </a:p>
          <a:p>
            <a:pPr algn="ctr">
              <a:lnSpc>
                <a:spcPct val="90000"/>
              </a:lnSpc>
              <a:buFont typeface="Arial" pitchFamily="34" charset="0"/>
              <a:buNone/>
            </a:pPr>
            <a:endParaRPr lang="zh-TW" altLang="en-US" sz="2800">
              <a:ea typeface="新細明體" pitchFamily="18" charset="-120"/>
            </a:endParaRPr>
          </a:p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lang="zh-TW" altLang="en-US" sz="3600" b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空間醫學「運動本草」原理</a:t>
            </a:r>
            <a:r>
              <a:rPr lang="zh-TW" altLang="en-US" sz="3600" b="1">
                <a:ea typeface="新細明體" pitchFamily="18" charset="-120"/>
              </a:rPr>
              <a:t>  </a:t>
            </a:r>
          </a:p>
          <a:p>
            <a:pPr>
              <a:lnSpc>
                <a:spcPct val="90000"/>
              </a:lnSpc>
            </a:pPr>
            <a:r>
              <a:rPr lang="zh-TW" alt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蒲公英為能量運行打開通道。</a:t>
            </a:r>
          </a:p>
          <a:p>
            <a:pPr>
              <a:lnSpc>
                <a:spcPct val="90000"/>
              </a:lnSpc>
            </a:pPr>
            <a:r>
              <a:rPr lang="zh-TW" alt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加強空間能量相互撞擊，活躍細胞運動</a:t>
            </a:r>
            <a:r>
              <a:rPr lang="zh-TW" alt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。</a:t>
            </a:r>
          </a:p>
        </p:txBody>
      </p:sp>
      <p:pic>
        <p:nvPicPr>
          <p:cNvPr id="45059" name="Picture 3" descr="蒲公英ｂ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1773238"/>
            <a:ext cx="3105150" cy="3113087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TW" altLang="en-US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蒲公英</a:t>
            </a:r>
            <a:r>
              <a:rPr lang="zh-TW" altLang="en-US">
                <a:ea typeface="新細明體" pitchFamily="18" charset="-120"/>
              </a:rPr>
              <a:t>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預防流感小處方</a:t>
            </a:r>
            <a:r>
              <a:rPr lang="zh-TW" altLang="en-US">
                <a:ea typeface="新細明體" pitchFamily="18" charset="-120"/>
              </a:rPr>
              <a:t>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zh-TW" altLang="en-US">
              <a:solidFill>
                <a:srgbClr val="006600"/>
              </a:solidFill>
              <a:ea typeface="新細明體" pitchFamily="18" charset="-120"/>
            </a:endParaRPr>
          </a:p>
          <a:p>
            <a:r>
              <a:rPr lang="zh-TW" altLang="en-US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此小方主要作用是加強人體物質與能量轉化功能，降低空間熱量，促進人體空間能量循環。</a:t>
            </a:r>
          </a:p>
          <a:p>
            <a:r>
              <a:rPr lang="zh-TW" altLang="en-US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由於氣血流通暢順，自身免疫力自然增強，可抵禦外來病毒入侵。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id="1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預防流感小處方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zh-TW" altLang="en-US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ea typeface="細明體" pitchFamily="49" charset="-120"/>
            </a:endParaRPr>
          </a:p>
          <a:p>
            <a:r>
              <a:rPr lang="zh-TW" altLang="en-US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細明體" pitchFamily="49" charset="-120"/>
              </a:rPr>
              <a:t>此方組合不寒不燥，適合各類體質人士服用。由於藥味淡，氣味輕，在人體空間流動迅速，把體內瘀熱散開</a:t>
            </a:r>
            <a:r>
              <a:rPr lang="zh-TW" altLang="en-US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，</a:t>
            </a:r>
            <a:r>
              <a:rPr lang="zh-TW" altLang="en-US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細明體" pitchFamily="49" charset="-120"/>
              </a:rPr>
              <a:t>起良好防疫作用。</a:t>
            </a:r>
          </a:p>
          <a:p>
            <a:pPr>
              <a:buFont typeface="Arial" pitchFamily="34" charset="0"/>
              <a:buNone/>
            </a:pPr>
            <a:endParaRPr lang="zh-TW" altLang="en-US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ea typeface="細明體" pitchFamily="49" charset="-120"/>
            </a:endParaRPr>
          </a:p>
          <a:p>
            <a:pPr>
              <a:buFont typeface="Arial" pitchFamily="34" charset="0"/>
              <a:buNone/>
            </a:pPr>
            <a:r>
              <a:rPr lang="zh-TW" altLang="en-US">
                <a:ea typeface="新細明體" pitchFamily="18" charset="-120"/>
              </a:rPr>
              <a:t>							</a:t>
            </a:r>
          </a:p>
          <a:p>
            <a:pPr algn="r">
              <a:buFont typeface="Arial" pitchFamily="34" charset="0"/>
              <a:buNone/>
            </a:pPr>
            <a:endParaRPr lang="zh-TW" altLang="en-US">
              <a:ea typeface="新細明體" pitchFamily="18" charset="-12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>
                <a:solidFill>
                  <a:srgbClr val="CC3300"/>
                </a:solidFill>
                <a:ea typeface="SimHei" pitchFamily="49" charset="-122"/>
              </a:rPr>
              <a:t>參考資料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zh-TW" altLang="en-US" sz="4400" b="1">
                <a:solidFill>
                  <a:srgbClr val="008000"/>
                </a:solidFill>
                <a:ea typeface="SimHei" pitchFamily="49" charset="-122"/>
              </a:rPr>
              <a:t>             請參閱下列內容：</a:t>
            </a:r>
          </a:p>
          <a:p>
            <a:pPr>
              <a:buFont typeface="Arial" pitchFamily="34" charset="0"/>
              <a:buNone/>
            </a:pPr>
            <a:r>
              <a:rPr lang="zh-TW" altLang="en-US" b="1">
                <a:ea typeface="新細明體" pitchFamily="18" charset="-120"/>
              </a:rPr>
              <a:t>           </a:t>
            </a:r>
          </a:p>
          <a:p>
            <a:pPr>
              <a:buFont typeface="Arial" pitchFamily="34" charset="0"/>
              <a:buNone/>
            </a:pPr>
            <a:r>
              <a:rPr lang="en-US" altLang="zh-TW" b="1">
                <a:ea typeface="新細明體" pitchFamily="18" charset="-120"/>
              </a:rPr>
              <a:t>                </a:t>
            </a:r>
            <a:r>
              <a:rPr lang="en-US" altLang="zh-TW" sz="3600" b="1">
                <a:solidFill>
                  <a:srgbClr val="FF9900"/>
                </a:solidFill>
                <a:ea typeface="新細明體" pitchFamily="18" charset="-120"/>
              </a:rPr>
              <a:t>『</a:t>
            </a:r>
            <a:r>
              <a:rPr lang="zh-TW" altLang="en-US" sz="3600" b="1">
                <a:solidFill>
                  <a:srgbClr val="FF9900"/>
                </a:solidFill>
                <a:ea typeface="新細明體" pitchFamily="18" charset="-120"/>
              </a:rPr>
              <a:t>空間醫學用藥原理</a:t>
            </a:r>
            <a:r>
              <a:rPr lang="en-US" altLang="zh-TW" sz="3600" b="1">
                <a:solidFill>
                  <a:srgbClr val="FF9900"/>
                </a:solidFill>
                <a:ea typeface="新細明體" pitchFamily="18" charset="-120"/>
              </a:rPr>
              <a:t>』</a:t>
            </a:r>
            <a:endParaRPr lang="zh-TW" altLang="en-US" sz="3600" b="1">
              <a:solidFill>
                <a:srgbClr val="FF9900"/>
              </a:solidFill>
              <a:ea typeface="新細明體" pitchFamily="18" charset="-120"/>
            </a:endParaRPr>
          </a:p>
          <a:p>
            <a:pPr>
              <a:buFont typeface="Arial" pitchFamily="34" charset="0"/>
              <a:buNone/>
            </a:pPr>
            <a:r>
              <a:rPr lang="en-US" altLang="zh-TW">
                <a:ea typeface="新細明體" pitchFamily="18" charset="-120"/>
              </a:rPr>
              <a:t>   </a:t>
            </a:r>
            <a:r>
              <a:rPr lang="en-US" altLang="zh-TW">
                <a:ea typeface="新細明體" pitchFamily="18" charset="-120"/>
                <a:hlinkClick r:id="rId2"/>
              </a:rPr>
              <a:t>http://www.dandelion-hk.net/page54.php</a:t>
            </a:r>
            <a:endParaRPr lang="en-US" altLang="zh-TW">
              <a:ea typeface="新細明體" pitchFamily="18" charset="-120"/>
            </a:endParaRPr>
          </a:p>
          <a:p>
            <a:pPr>
              <a:buFont typeface="Arial" pitchFamily="34" charset="0"/>
              <a:buNone/>
            </a:pPr>
            <a:r>
              <a:rPr lang="zh-TW" altLang="en-US" sz="3600" b="1">
                <a:solidFill>
                  <a:srgbClr val="FF9900"/>
                </a:solidFill>
                <a:ea typeface="新細明體" pitchFamily="18" charset="-120"/>
              </a:rPr>
              <a:t>             </a:t>
            </a:r>
            <a:r>
              <a:rPr lang="zh-TW" altLang="zh-TW" sz="3600" b="1">
                <a:solidFill>
                  <a:srgbClr val="FF9900"/>
                </a:solidFill>
                <a:ea typeface="新細明體" pitchFamily="18" charset="-120"/>
              </a:rPr>
              <a:t>『</a:t>
            </a:r>
            <a:r>
              <a:rPr lang="zh-TW" altLang="en-US" sz="3600" b="1">
                <a:solidFill>
                  <a:srgbClr val="FF9900"/>
                </a:solidFill>
                <a:ea typeface="新細明體" pitchFamily="18" charset="-120"/>
              </a:rPr>
              <a:t>空間醫學六種常用藥</a:t>
            </a:r>
            <a:r>
              <a:rPr lang="en-US" altLang="zh-TW" sz="3600">
                <a:solidFill>
                  <a:srgbClr val="FF9900"/>
                </a:solidFill>
                <a:ea typeface="新細明體" pitchFamily="18" charset="-120"/>
              </a:rPr>
              <a:t>』</a:t>
            </a:r>
            <a:r>
              <a:rPr lang="en-US" altLang="zh-TW">
                <a:ea typeface="新細明體" pitchFamily="18" charset="-120"/>
              </a:rPr>
              <a:t>  </a:t>
            </a:r>
            <a:r>
              <a:rPr lang="en-US" altLang="zh-TW">
                <a:solidFill>
                  <a:schemeClr val="hlink"/>
                </a:solidFill>
                <a:ea typeface="新細明體" pitchFamily="18" charset="-120"/>
              </a:rPr>
              <a:t>http://www.dandelion-hk.net/page45.php</a:t>
            </a:r>
          </a:p>
          <a:p>
            <a:endParaRPr lang="zh-TW" altLang="en-US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1143000"/>
          </a:xfrm>
        </p:spPr>
        <p:txBody>
          <a:bodyPr/>
          <a:lstStyle/>
          <a:p>
            <a:r>
              <a:rPr lang="zh-CN" altLang="en-US">
                <a:solidFill>
                  <a:schemeClr val="accent2"/>
                </a:solidFill>
                <a:ea typeface="SimHei" pitchFamily="49" charset="-122"/>
              </a:rPr>
              <a:t>中藥藥性的認識</a:t>
            </a:r>
            <a:endParaRPr lang="zh-TW" altLang="en-US">
              <a:solidFill>
                <a:schemeClr val="accent2"/>
              </a:solidFill>
              <a:ea typeface="SimHei" pitchFamily="49" charset="-122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353425" cy="4670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4000">
                <a:solidFill>
                  <a:srgbClr val="000066"/>
                </a:solidFill>
                <a:ea typeface="SimHei" pitchFamily="49" charset="-122"/>
              </a:rPr>
              <a:t>今有郭志辰提出</a:t>
            </a:r>
            <a:r>
              <a:rPr lang="en-US" altLang="zh-CN" sz="4000">
                <a:solidFill>
                  <a:srgbClr val="000066"/>
                </a:solidFill>
                <a:ea typeface="SimHei" pitchFamily="49" charset="-122"/>
              </a:rPr>
              <a:t>《</a:t>
            </a:r>
            <a:r>
              <a:rPr lang="zh-CN" altLang="en-US" sz="4000">
                <a:solidFill>
                  <a:srgbClr val="000066"/>
                </a:solidFill>
                <a:ea typeface="SimHei" pitchFamily="49" charset="-122"/>
              </a:rPr>
              <a:t>運動本草</a:t>
            </a:r>
            <a:r>
              <a:rPr lang="en-US" altLang="zh-CN" sz="4000">
                <a:solidFill>
                  <a:srgbClr val="000066"/>
                </a:solidFill>
                <a:ea typeface="SimHei" pitchFamily="49" charset="-122"/>
              </a:rPr>
              <a:t>》</a:t>
            </a:r>
            <a:endParaRPr lang="zh-CN" altLang="en-US" sz="4000">
              <a:solidFill>
                <a:srgbClr val="000066"/>
              </a:solidFill>
              <a:ea typeface="SimHei" pitchFamily="49" charset="-122"/>
            </a:endParaRPr>
          </a:p>
          <a:p>
            <a:pPr>
              <a:lnSpc>
                <a:spcPct val="90000"/>
              </a:lnSpc>
            </a:pPr>
            <a:endParaRPr lang="zh-CN" altLang="en-US" sz="4000">
              <a:ea typeface="SimHei" pitchFamily="49" charset="-122"/>
            </a:endParaRPr>
          </a:p>
          <a:p>
            <a:pPr>
              <a:lnSpc>
                <a:spcPct val="90000"/>
              </a:lnSpc>
            </a:pPr>
            <a:endParaRPr lang="zh-CN" altLang="en-US" sz="4000">
              <a:ea typeface="SimHei" pitchFamily="49" charset="-122"/>
            </a:endParaRPr>
          </a:p>
          <a:p>
            <a:pPr>
              <a:lnSpc>
                <a:spcPct val="90000"/>
              </a:lnSpc>
            </a:pPr>
            <a:endParaRPr lang="en-US" altLang="zh-CN" sz="4000">
              <a:ea typeface="SimHei" pitchFamily="49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4000">
                <a:solidFill>
                  <a:srgbClr val="000066"/>
                </a:solidFill>
                <a:ea typeface="SimHei" pitchFamily="49" charset="-122"/>
              </a:rPr>
              <a:t>開拓創新，解放思想</a:t>
            </a:r>
          </a:p>
          <a:p>
            <a:pPr>
              <a:lnSpc>
                <a:spcPct val="90000"/>
              </a:lnSpc>
            </a:pPr>
            <a:r>
              <a:rPr lang="zh-CN" altLang="en-US" sz="4000">
                <a:solidFill>
                  <a:srgbClr val="000066"/>
                </a:solidFill>
                <a:ea typeface="SimHei" pitchFamily="49" charset="-122"/>
              </a:rPr>
              <a:t>敢於接受新事物、新觀點</a:t>
            </a:r>
          </a:p>
          <a:p>
            <a:pPr>
              <a:lnSpc>
                <a:spcPct val="90000"/>
              </a:lnSpc>
            </a:pPr>
            <a:r>
              <a:rPr lang="zh-CN" altLang="en-US" sz="4000">
                <a:solidFill>
                  <a:srgbClr val="000066"/>
                </a:solidFill>
                <a:ea typeface="SimHei" pitchFamily="49" charset="-122"/>
              </a:rPr>
              <a:t>實踐是檢驗真理的標準</a:t>
            </a:r>
          </a:p>
          <a:p>
            <a:pPr>
              <a:lnSpc>
                <a:spcPct val="90000"/>
              </a:lnSpc>
            </a:pPr>
            <a:endParaRPr lang="zh-TW" altLang="en-US" sz="4000">
              <a:solidFill>
                <a:srgbClr val="000066"/>
              </a:solidFill>
              <a:ea typeface="新細明體" pitchFamily="18" charset="-120"/>
            </a:endParaRP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989138"/>
            <a:ext cx="345757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916113"/>
            <a:ext cx="1512887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>
                <a:solidFill>
                  <a:srgbClr val="CC3300"/>
                </a:solidFill>
                <a:ea typeface="SimHei" pitchFamily="49" charset="-122"/>
              </a:rPr>
              <a:t>活動時間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zh-TW" altLang="en-US">
                <a:ea typeface="新細明體" pitchFamily="18" charset="-120"/>
              </a:rPr>
              <a:t>           </a:t>
            </a:r>
            <a:r>
              <a:rPr lang="zh-TW" altLang="en-US" sz="3600">
                <a:solidFill>
                  <a:srgbClr val="006600"/>
                </a:solidFill>
                <a:ea typeface="SimHei" pitchFamily="49" charset="-122"/>
              </a:rPr>
              <a:t>齊齊活動一下，暢通人體公轉</a:t>
            </a:r>
          </a:p>
        </p:txBody>
      </p:sp>
      <p:pic>
        <p:nvPicPr>
          <p:cNvPr id="30724" name="Picture 4" descr="200894749280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022475"/>
            <a:ext cx="3090862" cy="48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>
                <a:solidFill>
                  <a:srgbClr val="CC3300"/>
                </a:solidFill>
                <a:ea typeface="SimHei" pitchFamily="49" charset="-122"/>
              </a:rPr>
              <a:t>下一堂再見</a:t>
            </a:r>
          </a:p>
        </p:txBody>
      </p:sp>
      <p:sp>
        <p:nvSpPr>
          <p:cNvPr id="17411" name="Rectangle 3"/>
          <p:cNvSpPr>
            <a:spLocks noChangeArrowheads="1"/>
          </p:cNvSpPr>
          <p:nvPr>
            <p:ph type="body" idx="1"/>
          </p:nvPr>
        </p:nvSpPr>
        <p:spPr>
          <a:xfrm>
            <a:off x="684213" y="1628775"/>
            <a:ext cx="8229600" cy="45259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zh-TW" altLang="en-US" sz="4800">
                <a:ea typeface="SimHei" pitchFamily="49" charset="-122"/>
              </a:rPr>
              <a:t>               </a:t>
            </a:r>
            <a:endParaRPr lang="zh-TW" altLang="en-US" sz="4800">
              <a:solidFill>
                <a:srgbClr val="006600"/>
              </a:solidFill>
              <a:ea typeface="SimHei" pitchFamily="49" charset="-122"/>
            </a:endParaRPr>
          </a:p>
        </p:txBody>
      </p:sp>
      <p:sp>
        <p:nvSpPr>
          <p:cNvPr id="17412" name="WordArt 4"/>
          <p:cNvSpPr>
            <a:spLocks noChangeArrowheads="1" noChangeShapeType="1"/>
          </p:cNvSpPr>
          <p:nvPr/>
        </p:nvSpPr>
        <p:spPr bwMode="auto">
          <a:xfrm>
            <a:off x="1403350" y="1989138"/>
            <a:ext cx="6624638" cy="31686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33333"/>
              </a:avLst>
            </a:prstTxWarp>
          </a:bodyPr>
          <a:lstStyle/>
          <a:p>
            <a:pPr algn="ctr"/>
            <a:r>
              <a:rPr lang="zh-HK" altLang="en-US" sz="60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D0D">
                      <a:alpha val="67999"/>
                    </a:srgbClr>
                  </a:outerShdw>
                </a:effectLst>
                <a:latin typeface="宋体"/>
                <a:ea typeface="宋体"/>
              </a:rPr>
              <a:t>謝謝大家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>
            <p:ph type="title"/>
          </p:nvPr>
        </p:nvSpPr>
        <p:spPr>
          <a:xfrm>
            <a:off x="323850" y="476250"/>
            <a:ext cx="8210550" cy="935038"/>
          </a:xfrm>
        </p:spPr>
        <p:txBody>
          <a:bodyPr/>
          <a:lstStyle/>
          <a:p>
            <a:r>
              <a:rPr lang="zh-CN" altLang="en-US">
                <a:solidFill>
                  <a:srgbClr val="CC3300"/>
                </a:solidFill>
                <a:ea typeface="SimHei" pitchFamily="49" charset="-122"/>
              </a:rPr>
              <a:t>中藥藥性的認識</a:t>
            </a:r>
          </a:p>
        </p:txBody>
      </p:sp>
      <p:sp>
        <p:nvSpPr>
          <p:cNvPr id="7171" name="Rectangle 3"/>
          <p:cNvSpPr>
            <a:spLocks noChangeArrowheads="1"/>
          </p:cNvSpPr>
          <p:nvPr>
            <p:ph type="body" idx="1"/>
          </p:nvPr>
        </p:nvSpPr>
        <p:spPr>
          <a:xfrm>
            <a:off x="611188" y="1484313"/>
            <a:ext cx="8229600" cy="4525962"/>
          </a:xfrm>
        </p:spPr>
        <p:txBody>
          <a:bodyPr/>
          <a:lstStyle/>
          <a:p>
            <a:r>
              <a:rPr lang="zh-CN" altLang="en-US" sz="4400">
                <a:solidFill>
                  <a:srgbClr val="006600"/>
                </a:solidFill>
                <a:latin typeface="Comic Sans MS" pitchFamily="66" charset="0"/>
                <a:ea typeface="SimHei" pitchFamily="49" charset="-122"/>
              </a:rPr>
              <a:t>中藥的四氣五味</a:t>
            </a:r>
          </a:p>
          <a:p>
            <a:r>
              <a:rPr lang="zh-CN" altLang="en-US" sz="4400">
                <a:solidFill>
                  <a:srgbClr val="006600"/>
                </a:solidFill>
                <a:latin typeface="Comic Sans MS" pitchFamily="66" charset="0"/>
                <a:ea typeface="SimHei" pitchFamily="49" charset="-122"/>
              </a:rPr>
              <a:t>四氣</a:t>
            </a:r>
            <a:r>
              <a:rPr lang="zh-CN" altLang="en-US" sz="4400">
                <a:solidFill>
                  <a:srgbClr val="006600"/>
                </a:solidFill>
                <a:ea typeface="SimHei" pitchFamily="49" charset="-122"/>
              </a:rPr>
              <a:t>：</a:t>
            </a:r>
            <a:r>
              <a:rPr lang="zh-CN" altLang="en-US" sz="4400">
                <a:solidFill>
                  <a:srgbClr val="006600"/>
                </a:solidFill>
                <a:latin typeface="Comic Sans MS" pitchFamily="66" charset="0"/>
                <a:ea typeface="SimHei" pitchFamily="49" charset="-122"/>
              </a:rPr>
              <a:t>寒熱溫涼</a:t>
            </a:r>
          </a:p>
          <a:p>
            <a:r>
              <a:rPr lang="zh-CN" altLang="en-US" sz="4400">
                <a:solidFill>
                  <a:srgbClr val="006600"/>
                </a:solidFill>
                <a:ea typeface="SimHei" pitchFamily="49" charset="-122"/>
              </a:rPr>
              <a:t>五味：</a:t>
            </a:r>
            <a:r>
              <a:rPr lang="zh-CN" altLang="en-US" sz="4400">
                <a:solidFill>
                  <a:srgbClr val="006600"/>
                </a:solidFill>
                <a:latin typeface="Comic Sans MS" pitchFamily="66" charset="0"/>
                <a:ea typeface="SimHei" pitchFamily="49" charset="-122"/>
              </a:rPr>
              <a:t>酸苦甘辛</a:t>
            </a:r>
            <a:r>
              <a:rPr lang="zh-CN" altLang="en-US" sz="4400">
                <a:solidFill>
                  <a:srgbClr val="006600"/>
                </a:solidFill>
                <a:ea typeface="SimHei" pitchFamily="49" charset="-122"/>
              </a:rPr>
              <a:t>鹹</a:t>
            </a:r>
          </a:p>
          <a:p>
            <a:r>
              <a:rPr lang="zh-CN" altLang="en-US" sz="4400">
                <a:solidFill>
                  <a:srgbClr val="006600"/>
                </a:solidFill>
                <a:latin typeface="Comic Sans MS" pitchFamily="66" charset="0"/>
                <a:ea typeface="SimHei" pitchFamily="49" charset="-122"/>
              </a:rPr>
              <a:t>收堅緩散軟</a:t>
            </a:r>
          </a:p>
          <a:p>
            <a:endParaRPr lang="zh-CN" altLang="en-US" sz="4400">
              <a:solidFill>
                <a:srgbClr val="006600"/>
              </a:solidFill>
              <a:latin typeface="ParkAvenue BT" charset="0"/>
              <a:ea typeface="SimHei" pitchFamily="49" charset="-122"/>
            </a:endParaRP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412875"/>
            <a:ext cx="2592387" cy="489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417638"/>
          </a:xfrm>
        </p:spPr>
        <p:txBody>
          <a:bodyPr/>
          <a:lstStyle/>
          <a:p>
            <a:r>
              <a:rPr lang="zh-CN" altLang="en-US">
                <a:solidFill>
                  <a:schemeClr val="accent2"/>
                </a:solidFill>
                <a:ea typeface="SimHei" pitchFamily="49" charset="-122"/>
              </a:rPr>
              <a:t>中藥藥性的認識</a:t>
            </a:r>
            <a:endParaRPr lang="zh-TW" altLang="en-US">
              <a:solidFill>
                <a:schemeClr val="accent2"/>
              </a:solidFill>
              <a:ea typeface="SimHei" pitchFamily="49" charset="-122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8353425" cy="53736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z="3600">
                <a:solidFill>
                  <a:srgbClr val="006600"/>
                </a:solidFill>
                <a:latin typeface="SimHei" pitchFamily="49" charset="-122"/>
                <a:ea typeface="SimHei" pitchFamily="49" charset="-122"/>
              </a:rPr>
              <a:t>四氣五味代表藥物的藥性和滋味兩個方面，其中的</a:t>
            </a:r>
            <a:r>
              <a:rPr lang="en-US" altLang="zh-TW" sz="3600">
                <a:solidFill>
                  <a:srgbClr val="006600"/>
                </a:solidFill>
                <a:latin typeface="SimHei" pitchFamily="49" charset="-122"/>
                <a:ea typeface="SimHei" pitchFamily="49" charset="-122"/>
              </a:rPr>
              <a:t>〝</a:t>
            </a:r>
            <a:r>
              <a:rPr lang="zh-TW" altLang="en-US" sz="3600">
                <a:solidFill>
                  <a:srgbClr val="006600"/>
                </a:solidFill>
                <a:latin typeface="SimHei" pitchFamily="49" charset="-122"/>
                <a:ea typeface="SimHei" pitchFamily="49" charset="-122"/>
              </a:rPr>
              <a:t>性</a:t>
            </a:r>
            <a:r>
              <a:rPr lang="en-US" altLang="zh-TW" sz="3600">
                <a:solidFill>
                  <a:srgbClr val="006600"/>
                </a:solidFill>
                <a:latin typeface="SimHei" pitchFamily="49" charset="-122"/>
                <a:ea typeface="SimHei" pitchFamily="49" charset="-122"/>
              </a:rPr>
              <a:t>〞</a:t>
            </a:r>
            <a:r>
              <a:rPr lang="zh-TW" altLang="en-US" sz="3600">
                <a:solidFill>
                  <a:srgbClr val="006600"/>
                </a:solidFill>
                <a:latin typeface="SimHei" pitchFamily="49" charset="-122"/>
                <a:ea typeface="SimHei" pitchFamily="49" charset="-122"/>
              </a:rPr>
              <a:t>又稱為</a:t>
            </a:r>
            <a:r>
              <a:rPr lang="en-US" altLang="zh-TW" sz="3600">
                <a:solidFill>
                  <a:srgbClr val="006600"/>
                </a:solidFill>
                <a:latin typeface="SimHei" pitchFamily="49" charset="-122"/>
                <a:ea typeface="SimHei" pitchFamily="49" charset="-122"/>
              </a:rPr>
              <a:t>〝</a:t>
            </a:r>
            <a:r>
              <a:rPr lang="zh-TW" altLang="en-US" sz="3600">
                <a:solidFill>
                  <a:srgbClr val="006600"/>
                </a:solidFill>
                <a:latin typeface="SimHei" pitchFamily="49" charset="-122"/>
                <a:ea typeface="SimHei" pitchFamily="49" charset="-122"/>
              </a:rPr>
              <a:t>氣</a:t>
            </a:r>
            <a:r>
              <a:rPr lang="en-US" altLang="zh-TW" sz="3600">
                <a:solidFill>
                  <a:srgbClr val="006600"/>
                </a:solidFill>
                <a:latin typeface="SimHei" pitchFamily="49" charset="-122"/>
                <a:ea typeface="SimHei" pitchFamily="49" charset="-122"/>
              </a:rPr>
              <a:t>〞</a:t>
            </a:r>
          </a:p>
          <a:p>
            <a:pPr>
              <a:lnSpc>
                <a:spcPct val="80000"/>
              </a:lnSpc>
            </a:pPr>
            <a:r>
              <a:rPr lang="zh-TW" altLang="en-US" sz="3600">
                <a:solidFill>
                  <a:srgbClr val="006600"/>
                </a:solidFill>
                <a:latin typeface="SimHei" pitchFamily="49" charset="-122"/>
                <a:ea typeface="SimHei" pitchFamily="49" charset="-122"/>
              </a:rPr>
              <a:t>四氣就是四性，即寒、熱、溫、涼四種藥性。還有一些藥物的藥性較為平和，稱為</a:t>
            </a:r>
            <a:r>
              <a:rPr lang="en-US" altLang="zh-TW" sz="3600">
                <a:solidFill>
                  <a:srgbClr val="006600"/>
                </a:solidFill>
                <a:latin typeface="SimHei" pitchFamily="49" charset="-122"/>
                <a:ea typeface="SimHei" pitchFamily="49" charset="-122"/>
              </a:rPr>
              <a:t>〝</a:t>
            </a:r>
            <a:r>
              <a:rPr lang="zh-TW" altLang="en-US" sz="3600">
                <a:solidFill>
                  <a:srgbClr val="006600"/>
                </a:solidFill>
                <a:latin typeface="SimHei" pitchFamily="49" charset="-122"/>
                <a:ea typeface="SimHei" pitchFamily="49" charset="-122"/>
              </a:rPr>
              <a:t>平</a:t>
            </a:r>
            <a:r>
              <a:rPr lang="en-US" altLang="zh-TW" sz="3600">
                <a:solidFill>
                  <a:srgbClr val="006600"/>
                </a:solidFill>
                <a:latin typeface="SimHei" pitchFamily="49" charset="-122"/>
                <a:ea typeface="SimHei" pitchFamily="49" charset="-122"/>
              </a:rPr>
              <a:t>〞</a:t>
            </a:r>
            <a:r>
              <a:rPr lang="zh-TW" altLang="en-US" sz="3600">
                <a:solidFill>
                  <a:srgbClr val="006600"/>
                </a:solidFill>
                <a:latin typeface="SimHei" pitchFamily="49" charset="-122"/>
                <a:ea typeface="SimHei" pitchFamily="49" charset="-122"/>
              </a:rPr>
              <a:t>性</a:t>
            </a:r>
          </a:p>
          <a:p>
            <a:pPr>
              <a:lnSpc>
                <a:spcPct val="80000"/>
              </a:lnSpc>
              <a:buSzPct val="50000"/>
              <a:buFont typeface="Wingdings" pitchFamily="2" charset="2"/>
              <a:buChar char="l"/>
            </a:pPr>
            <a:r>
              <a:rPr lang="zh-TW" altLang="en-US" sz="3600">
                <a:solidFill>
                  <a:srgbClr val="006600"/>
                </a:solidFill>
                <a:latin typeface="SimHei" pitchFamily="49" charset="-122"/>
                <a:ea typeface="SimHei" pitchFamily="49" charset="-122"/>
              </a:rPr>
              <a:t>寒涼和溫熱是對立的兩種藥性</a:t>
            </a:r>
          </a:p>
          <a:p>
            <a:pPr>
              <a:lnSpc>
                <a:spcPct val="80000"/>
              </a:lnSpc>
              <a:buSzPct val="50000"/>
              <a:buFont typeface="Wingdings" pitchFamily="2" charset="2"/>
              <a:buChar char="l"/>
            </a:pPr>
            <a:r>
              <a:rPr lang="zh-TW" altLang="en-US" sz="3600">
                <a:solidFill>
                  <a:srgbClr val="006600"/>
                </a:solidFill>
                <a:latin typeface="SimHei" pitchFamily="49" charset="-122"/>
                <a:ea typeface="SimHei" pitchFamily="49" charset="-122"/>
              </a:rPr>
              <a:t>寒涼之間、熱溫之間，是程度上不同</a:t>
            </a:r>
          </a:p>
          <a:p>
            <a:pPr>
              <a:lnSpc>
                <a:spcPct val="80000"/>
              </a:lnSpc>
              <a:buSzPct val="50000"/>
              <a:buFont typeface="Wingdings" pitchFamily="2" charset="2"/>
              <a:buChar char="l"/>
            </a:pPr>
            <a:r>
              <a:rPr lang="zh-TW" altLang="en-US" sz="3600">
                <a:solidFill>
                  <a:srgbClr val="006600"/>
                </a:solidFill>
                <a:latin typeface="SimHei" pitchFamily="49" charset="-122"/>
                <a:ea typeface="SimHei" pitchFamily="49" charset="-122"/>
              </a:rPr>
              <a:t>藥性的寒、熱、溫、涼，是藥物作用於人體發生的反應歸納出來的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r>
              <a:rPr lang="zh-CN" altLang="en-US">
                <a:solidFill>
                  <a:schemeClr val="accent2"/>
                </a:solidFill>
                <a:ea typeface="SimHei" pitchFamily="49" charset="-122"/>
              </a:rPr>
              <a:t>中藥藥性的認識</a:t>
            </a:r>
            <a:endParaRPr lang="zh-TW" altLang="en-US">
              <a:solidFill>
                <a:schemeClr val="accent2"/>
              </a:solidFill>
              <a:ea typeface="SimHei" pitchFamily="49" charset="-122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8208962" cy="5183188"/>
          </a:xfrm>
        </p:spPr>
        <p:txBody>
          <a:bodyPr/>
          <a:lstStyle/>
          <a:p>
            <a:pPr>
              <a:lnSpc>
                <a:spcPct val="80000"/>
              </a:lnSpc>
              <a:buSzPct val="50000"/>
              <a:buFont typeface="Wingdings" pitchFamily="2" charset="2"/>
              <a:buChar char="l"/>
            </a:pPr>
            <a:r>
              <a:rPr lang="zh-TW" altLang="en-US" sz="2400">
                <a:solidFill>
                  <a:srgbClr val="000066"/>
                </a:solidFill>
                <a:latin typeface="SimHei" pitchFamily="49" charset="-122"/>
                <a:ea typeface="SimHei" pitchFamily="49" charset="-122"/>
              </a:rPr>
              <a:t>五味，就是辛、甘、酸、苦、鹹五種不同的滋味。</a:t>
            </a:r>
            <a:br>
              <a:rPr lang="zh-TW" altLang="en-US" sz="2400">
                <a:solidFill>
                  <a:srgbClr val="000066"/>
                </a:solidFill>
                <a:latin typeface="SimHei" pitchFamily="49" charset="-122"/>
                <a:ea typeface="SimHei" pitchFamily="49" charset="-122"/>
              </a:rPr>
            </a:br>
            <a:endParaRPr lang="zh-TW" altLang="en-US" sz="2400">
              <a:solidFill>
                <a:srgbClr val="000066"/>
              </a:solidFill>
              <a:latin typeface="SimHei" pitchFamily="49" charset="-122"/>
              <a:ea typeface="SimHei" pitchFamily="49" charset="-122"/>
            </a:endParaRPr>
          </a:p>
          <a:p>
            <a:pPr>
              <a:lnSpc>
                <a:spcPct val="80000"/>
              </a:lnSpc>
              <a:buSzPct val="50000"/>
              <a:buFont typeface="Wingdings" pitchFamily="2" charset="2"/>
              <a:buChar char="l"/>
            </a:pPr>
            <a:r>
              <a:rPr lang="zh-TW" altLang="en-US" sz="2400">
                <a:solidFill>
                  <a:srgbClr val="000066"/>
                </a:solidFill>
                <a:latin typeface="SimHei" pitchFamily="49" charset="-122"/>
                <a:ea typeface="SimHei" pitchFamily="49" charset="-122"/>
              </a:rPr>
              <a:t>辛 有發散、行氣或潤養等作用。一般發汗的藥物與行氣的藥物，大多數有辛味；某些補養的藥物，也有辛味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zh-TW" altLang="en-US" sz="2400">
              <a:solidFill>
                <a:srgbClr val="000066"/>
              </a:solidFill>
              <a:latin typeface="SimHei" pitchFamily="49" charset="-122"/>
              <a:ea typeface="SimHei" pitchFamily="49" charset="-122"/>
            </a:endParaRPr>
          </a:p>
          <a:p>
            <a:pPr>
              <a:lnSpc>
                <a:spcPct val="80000"/>
              </a:lnSpc>
              <a:buSzPct val="50000"/>
              <a:buFont typeface="Wingdings" pitchFamily="2" charset="2"/>
              <a:buChar char="l"/>
            </a:pPr>
            <a:r>
              <a:rPr lang="zh-TW" altLang="en-US" sz="2400">
                <a:solidFill>
                  <a:srgbClr val="000066"/>
                </a:solidFill>
                <a:latin typeface="SimHei" pitchFamily="49" charset="-122"/>
                <a:ea typeface="SimHei" pitchFamily="49" charset="-122"/>
              </a:rPr>
              <a:t>甘 有滋補、和中或緩急的作用。一般滋補性的藥物及調和藥性的藥物，大多數有甘味</a:t>
            </a:r>
          </a:p>
          <a:p>
            <a:pPr>
              <a:lnSpc>
                <a:spcPct val="80000"/>
              </a:lnSpc>
            </a:pPr>
            <a:endParaRPr lang="zh-TW" altLang="en-US" sz="2400">
              <a:solidFill>
                <a:srgbClr val="000066"/>
              </a:solidFill>
              <a:latin typeface="SimHei" pitchFamily="49" charset="-122"/>
              <a:ea typeface="SimHei" pitchFamily="49" charset="-122"/>
            </a:endParaRPr>
          </a:p>
          <a:p>
            <a:pPr>
              <a:lnSpc>
                <a:spcPct val="80000"/>
              </a:lnSpc>
              <a:buSzPct val="50000"/>
              <a:buFont typeface="Wingdings" pitchFamily="2" charset="2"/>
              <a:buChar char="l"/>
            </a:pPr>
            <a:r>
              <a:rPr lang="zh-TW" altLang="en-US" sz="2400">
                <a:solidFill>
                  <a:srgbClr val="000066"/>
                </a:solidFill>
                <a:latin typeface="SimHei" pitchFamily="49" charset="-122"/>
                <a:ea typeface="SimHei" pitchFamily="49" charset="-122"/>
              </a:rPr>
              <a:t>酸 有收斂、固澀等作用。一般帶有酸味的藥物，大都具有止汗、止渴等作用</a:t>
            </a:r>
            <a:r>
              <a:rPr lang="zh-TW" altLang="en-US" sz="2400">
                <a:solidFill>
                  <a:srgbClr val="000066"/>
                </a:solidFill>
                <a:latin typeface="SimHei" pitchFamily="49" charset="-122"/>
                <a:ea typeface="SimHei" pitchFamily="49" charset="-122"/>
                <a:hlinkClick r:id="rId2"/>
              </a:rPr>
              <a:t/>
            </a:r>
            <a:br>
              <a:rPr lang="zh-TW" altLang="en-US" sz="2400">
                <a:solidFill>
                  <a:srgbClr val="000066"/>
                </a:solidFill>
                <a:latin typeface="SimHei" pitchFamily="49" charset="-122"/>
                <a:ea typeface="SimHei" pitchFamily="49" charset="-122"/>
                <a:hlinkClick r:id="rId2"/>
              </a:rPr>
            </a:br>
            <a:endParaRPr lang="zh-TW" altLang="en-US" sz="2400">
              <a:solidFill>
                <a:srgbClr val="000066"/>
              </a:solidFill>
              <a:latin typeface="SimHei" pitchFamily="49" charset="-122"/>
              <a:ea typeface="SimHei" pitchFamily="49" charset="-122"/>
            </a:endParaRPr>
          </a:p>
          <a:p>
            <a:pPr>
              <a:lnSpc>
                <a:spcPct val="80000"/>
              </a:lnSpc>
              <a:buSzPct val="50000"/>
              <a:buFont typeface="Wingdings" pitchFamily="2" charset="2"/>
              <a:buChar char="l"/>
            </a:pPr>
            <a:r>
              <a:rPr lang="zh-TW" altLang="en-US" sz="2400">
                <a:solidFill>
                  <a:srgbClr val="000066"/>
                </a:solidFill>
                <a:latin typeface="SimHei" pitchFamily="49" charset="-122"/>
                <a:ea typeface="SimHei" pitchFamily="49" charset="-122"/>
              </a:rPr>
              <a:t>苦 有瀉火、燥濕、通泄、下降等作用。一般具有清熱、燥濕、瀉下和降逆作用的藥物，大多數有苦味</a:t>
            </a:r>
            <a:br>
              <a:rPr lang="zh-TW" altLang="en-US" sz="2400">
                <a:solidFill>
                  <a:srgbClr val="000066"/>
                </a:solidFill>
                <a:latin typeface="SimHei" pitchFamily="49" charset="-122"/>
                <a:ea typeface="SimHei" pitchFamily="49" charset="-122"/>
              </a:rPr>
            </a:br>
            <a:endParaRPr lang="zh-TW" altLang="en-US" sz="2400">
              <a:solidFill>
                <a:srgbClr val="000066"/>
              </a:solidFill>
              <a:latin typeface="SimHei" pitchFamily="49" charset="-122"/>
              <a:ea typeface="SimHei" pitchFamily="49" charset="-122"/>
            </a:endParaRPr>
          </a:p>
          <a:p>
            <a:pPr>
              <a:lnSpc>
                <a:spcPct val="80000"/>
              </a:lnSpc>
              <a:buSzPct val="50000"/>
              <a:buFont typeface="Wingdings" pitchFamily="2" charset="2"/>
              <a:buChar char="l"/>
            </a:pPr>
            <a:r>
              <a:rPr lang="zh-TW" altLang="en-US" sz="2400">
                <a:solidFill>
                  <a:srgbClr val="000066"/>
                </a:solidFill>
                <a:latin typeface="SimHei" pitchFamily="49" charset="-122"/>
                <a:ea typeface="SimHei" pitchFamily="49" charset="-122"/>
              </a:rPr>
              <a:t>鹹 有軟堅、散結或瀉下等作用。一般能消散結塊的藥物和一部分瀉下通便的藥物，帶有鹹味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rgbClr val="CC3300"/>
                </a:solidFill>
                <a:ea typeface="SimHei" pitchFamily="49" charset="-122"/>
              </a:rPr>
              <a:t>中藥藥性的認識</a:t>
            </a:r>
          </a:p>
        </p:txBody>
      </p:sp>
      <p:sp>
        <p:nvSpPr>
          <p:cNvPr id="8195" name="Rectangle 3"/>
          <p:cNvSpPr>
            <a:spLocks noChangeArrowheads="1"/>
          </p:cNvSpPr>
          <p:nvPr>
            <p:ph type="body" idx="1"/>
          </p:nvPr>
        </p:nvSpPr>
        <p:spPr>
          <a:xfrm>
            <a:off x="1331913" y="1484313"/>
            <a:ext cx="8229600" cy="4525962"/>
          </a:xfrm>
        </p:spPr>
        <p:txBody>
          <a:bodyPr/>
          <a:lstStyle/>
          <a:p>
            <a:r>
              <a:rPr lang="zh-CN" altLang="en-US" sz="4800">
                <a:latin typeface="Comic Sans MS" pitchFamily="66" charset="0"/>
                <a:ea typeface="SimHei" pitchFamily="49" charset="-122"/>
              </a:rPr>
              <a:t>升降浮沉</a:t>
            </a:r>
          </a:p>
          <a:p>
            <a:r>
              <a:rPr lang="zh-CN" altLang="en-US" sz="4800">
                <a:latin typeface="Comic Sans MS" pitchFamily="66" charset="0"/>
                <a:ea typeface="SimHei" pitchFamily="49" charset="-122"/>
              </a:rPr>
              <a:t>浮發散，沉收斂</a:t>
            </a:r>
            <a:endParaRPr lang="zh-CN" altLang="zh-TW" sz="4800">
              <a:latin typeface="Comic Sans MS" pitchFamily="66" charset="0"/>
              <a:ea typeface="SimHei" pitchFamily="49" charset="-122"/>
            </a:endParaRPr>
          </a:p>
          <a:p>
            <a:endParaRPr lang="zh-CN" altLang="en-US" sz="4800">
              <a:latin typeface="Comic Sans MS" pitchFamily="66" charset="0"/>
              <a:ea typeface="SimHei" pitchFamily="49" charset="-122"/>
            </a:endParaRPr>
          </a:p>
          <a:p>
            <a:endParaRPr lang="zh-CN" altLang="en-US" sz="4800">
              <a:latin typeface="Comic Sans MS" pitchFamily="66" charset="0"/>
              <a:ea typeface="SimHei" pitchFamily="49" charset="-122"/>
            </a:endParaRPr>
          </a:p>
          <a:p>
            <a:r>
              <a:rPr lang="zh-CN" altLang="en-US" sz="4800">
                <a:latin typeface="Comic Sans MS" pitchFamily="66" charset="0"/>
                <a:ea typeface="SimHei" pitchFamily="49" charset="-122"/>
              </a:rPr>
              <a:t>君臣佐使</a:t>
            </a:r>
            <a:r>
              <a:rPr lang="zh-CN" altLang="en-US" sz="4800">
                <a:ea typeface="SimHei" pitchFamily="49" charset="-122"/>
              </a:rPr>
              <a:t>作配伍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284538"/>
            <a:ext cx="2192337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284538"/>
            <a:ext cx="2233613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rgbClr val="CC3300"/>
                </a:solidFill>
                <a:ea typeface="SimHei" pitchFamily="49" charset="-122"/>
              </a:rPr>
              <a:t>重新認識藥物的價值</a:t>
            </a:r>
          </a:p>
        </p:txBody>
      </p:sp>
      <p:sp>
        <p:nvSpPr>
          <p:cNvPr id="9219" name="Rectangle 3"/>
          <p:cNvSpPr>
            <a:spLocks noChangeArrowheads="1"/>
          </p:cNvSpPr>
          <p:nvPr>
            <p:ph type="body" idx="1"/>
          </p:nvPr>
        </p:nvSpPr>
        <p:spPr>
          <a:xfrm>
            <a:off x="468313" y="1557338"/>
            <a:ext cx="8229600" cy="4784725"/>
          </a:xfrm>
        </p:spPr>
        <p:txBody>
          <a:bodyPr/>
          <a:lstStyle/>
          <a:p>
            <a:r>
              <a:rPr lang="zh-CN" altLang="en-US" sz="3600">
                <a:solidFill>
                  <a:srgbClr val="006600"/>
                </a:solidFill>
                <a:latin typeface="Comic Sans MS" pitchFamily="66" charset="0"/>
                <a:ea typeface="SimHei" pitchFamily="49" charset="-122"/>
              </a:rPr>
              <a:t>空間醫學認爲藥物並非作用在臟腑，而</a:t>
            </a:r>
            <a:r>
              <a:rPr lang="zh-CN" altLang="en-US" sz="3600">
                <a:solidFill>
                  <a:srgbClr val="006600"/>
                </a:solidFill>
                <a:ea typeface="SimHei" pitchFamily="49" charset="-122"/>
              </a:rPr>
              <a:t>是</a:t>
            </a:r>
            <a:r>
              <a:rPr lang="zh-CN" altLang="en-US" sz="3600">
                <a:solidFill>
                  <a:srgbClr val="006600"/>
                </a:solidFill>
                <a:latin typeface="Comic Sans MS" pitchFamily="66" charset="0"/>
                <a:ea typeface="SimHei" pitchFamily="49" charset="-122"/>
              </a:rPr>
              <a:t>作用在人體某部的空間</a:t>
            </a:r>
          </a:p>
          <a:p>
            <a:r>
              <a:rPr lang="zh-CN" altLang="en-US" sz="3600">
                <a:solidFill>
                  <a:srgbClr val="006600"/>
                </a:solidFill>
                <a:ea typeface="SimHei" pitchFamily="49" charset="-122"/>
              </a:rPr>
              <a:t>味是中藥的物質，氣是藥物進入人體經吸收後釋放在空間的能量</a:t>
            </a:r>
            <a:endParaRPr lang="zh-CN" altLang="en-US" sz="3600">
              <a:solidFill>
                <a:srgbClr val="006600"/>
              </a:solidFill>
              <a:latin typeface="Comic Sans MS" pitchFamily="66" charset="0"/>
              <a:ea typeface="SimHei" pitchFamily="49" charset="-122"/>
            </a:endParaRPr>
          </a:p>
          <a:p>
            <a:r>
              <a:rPr lang="zh-CN" altLang="en-US" sz="3600">
                <a:solidFill>
                  <a:srgbClr val="006600"/>
                </a:solidFill>
                <a:latin typeface="Comic Sans MS" pitchFamily="66" charset="0"/>
                <a:ea typeface="SimHei" pitchFamily="49" charset="-122"/>
              </a:rPr>
              <a:t>藥物</a:t>
            </a:r>
            <a:r>
              <a:rPr lang="zh-CN" altLang="en-US" sz="3600">
                <a:solidFill>
                  <a:srgbClr val="006600"/>
                </a:solidFill>
                <a:ea typeface="SimHei" pitchFamily="49" charset="-122"/>
              </a:rPr>
              <a:t>能引起胞內外物質與能量的轉化，</a:t>
            </a:r>
            <a:r>
              <a:rPr lang="zh-CN" altLang="en-US" sz="3600">
                <a:solidFill>
                  <a:srgbClr val="006600"/>
                </a:solidFill>
                <a:latin typeface="Comic Sans MS" pitchFamily="66" charset="0"/>
                <a:ea typeface="SimHei" pitchFamily="49" charset="-122"/>
              </a:rPr>
              <a:t>改變空間能量濃度和壓力</a:t>
            </a:r>
          </a:p>
          <a:p>
            <a:r>
              <a:rPr lang="zh-CN" altLang="en-US" sz="3600">
                <a:solidFill>
                  <a:srgbClr val="006600"/>
                </a:solidFill>
                <a:latin typeface="Comic Sans MS" pitchFamily="66" charset="0"/>
                <a:ea typeface="SimHei" pitchFamily="49" charset="-122"/>
              </a:rPr>
              <a:t>氣主要是疏散能量，味則是補充能量</a:t>
            </a:r>
          </a:p>
          <a:p>
            <a:endParaRPr lang="zh-HK" altLang="zh-HK" sz="3600">
              <a:solidFill>
                <a:srgbClr val="006600"/>
              </a:solidFill>
              <a:latin typeface="Comic Sans MS" pitchFamily="66" charset="0"/>
              <a:ea typeface="SimHei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rgbClr val="CC3300"/>
                </a:solidFill>
                <a:ea typeface="SimHei" pitchFamily="49" charset="-122"/>
              </a:rPr>
              <a:t>重新認識藥物的價值</a:t>
            </a:r>
          </a:p>
        </p:txBody>
      </p:sp>
      <p:sp>
        <p:nvSpPr>
          <p:cNvPr id="10243" name="Rectangle 3"/>
          <p:cNvSpPr>
            <a:spLocks noChangeArrowheads="1"/>
          </p:cNvSpPr>
          <p:nvPr>
            <p:ph type="body" idx="1"/>
          </p:nvPr>
        </p:nvSpPr>
        <p:spPr>
          <a:xfrm>
            <a:off x="539750" y="1628775"/>
            <a:ext cx="8229600" cy="45259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zh-CN" altLang="zh-TW" sz="4000">
                <a:solidFill>
                  <a:srgbClr val="000066"/>
                </a:solidFill>
                <a:latin typeface="SimHei" pitchFamily="49" charset="-122"/>
                <a:ea typeface="SimHei" pitchFamily="49" charset="-122"/>
              </a:rPr>
              <a:t> </a:t>
            </a:r>
            <a:r>
              <a:rPr lang="zh-CN" altLang="en-US" sz="4000">
                <a:solidFill>
                  <a:srgbClr val="000066"/>
                </a:solidFill>
                <a:latin typeface="SimHei" pitchFamily="49" charset="-122"/>
                <a:ea typeface="SimHei" pitchFamily="49" charset="-122"/>
              </a:rPr>
              <a:t>歸經作用</a:t>
            </a:r>
          </a:p>
          <a:p>
            <a:pPr>
              <a:spcBef>
                <a:spcPct val="30000"/>
              </a:spcBef>
              <a:buFont typeface="Arial" pitchFamily="34" charset="0"/>
              <a:buNone/>
            </a:pPr>
            <a:r>
              <a:rPr lang="zh-CN" altLang="zh-TW">
                <a:latin typeface="SimHei" pitchFamily="49" charset="-122"/>
                <a:ea typeface="SimHei" pitchFamily="49" charset="-122"/>
              </a:rPr>
              <a:t>  </a:t>
            </a:r>
            <a:r>
              <a:rPr lang="zh-CN" altLang="en-US" sz="3600">
                <a:solidFill>
                  <a:schemeClr val="folHlink"/>
                </a:solidFill>
                <a:latin typeface="SimHei" pitchFamily="49" charset="-122"/>
                <a:ea typeface="SimHei" pitchFamily="49" charset="-122"/>
              </a:rPr>
              <a:t>傳統本草歸經所歸之處</a:t>
            </a:r>
            <a:r>
              <a:rPr lang="zh-CN" altLang="en-US">
                <a:solidFill>
                  <a:schemeClr val="folHlink"/>
                </a:solidFill>
                <a:ea typeface="宋体" pitchFamily="2" charset="-122"/>
              </a:rPr>
              <a:t>，</a:t>
            </a:r>
            <a:r>
              <a:rPr lang="zh-CN" altLang="en-US" sz="3600">
                <a:solidFill>
                  <a:schemeClr val="folHlink"/>
                </a:solidFill>
                <a:latin typeface="SimHei" pitchFamily="49" charset="-122"/>
                <a:ea typeface="SimHei" pitchFamily="49" charset="-122"/>
              </a:rPr>
              <a:t>是藥物作用的終點</a:t>
            </a:r>
            <a:endParaRPr lang="zh-CN" altLang="zh-TW" sz="3600">
              <a:solidFill>
                <a:schemeClr val="folHlink"/>
              </a:solidFill>
              <a:latin typeface="SimHei" pitchFamily="49" charset="-122"/>
              <a:ea typeface="SimHei" pitchFamily="49" charset="-122"/>
            </a:endParaRPr>
          </a:p>
          <a:p>
            <a:pPr>
              <a:spcBef>
                <a:spcPct val="30000"/>
              </a:spcBef>
              <a:buFont typeface="Arial" pitchFamily="34" charset="0"/>
              <a:buNone/>
            </a:pPr>
            <a:r>
              <a:rPr lang="zh-CN" altLang="en-US" sz="3600">
                <a:solidFill>
                  <a:srgbClr val="9900CC"/>
                </a:solidFill>
                <a:latin typeface="SimHei" pitchFamily="49" charset="-122"/>
                <a:ea typeface="SimHei" pitchFamily="49" charset="-122"/>
              </a:rPr>
              <a:t> </a:t>
            </a:r>
            <a:r>
              <a:rPr lang="zh-TW" altLang="en-US" sz="3600">
                <a:solidFill>
                  <a:srgbClr val="9900CC"/>
                </a:solidFill>
                <a:latin typeface="SimHei" pitchFamily="49" charset="-122"/>
                <a:ea typeface="SimHei" pitchFamily="49" charset="-122"/>
              </a:rPr>
              <a:t> </a:t>
            </a:r>
            <a:r>
              <a:rPr lang="zh-CN" altLang="en-US" sz="3600">
                <a:solidFill>
                  <a:srgbClr val="008000"/>
                </a:solidFill>
                <a:latin typeface="SimHei" pitchFamily="49" charset="-122"/>
                <a:ea typeface="SimHei" pitchFamily="49" charset="-122"/>
              </a:rPr>
              <a:t>空間醫學</a:t>
            </a:r>
            <a:r>
              <a:rPr lang="en-US" altLang="zh-CN" sz="3600">
                <a:solidFill>
                  <a:srgbClr val="008000"/>
                </a:solidFill>
                <a:latin typeface="SimHei" pitchFamily="49" charset="-122"/>
                <a:ea typeface="SimHei" pitchFamily="49" charset="-122"/>
              </a:rPr>
              <a:t>『</a:t>
            </a:r>
            <a:r>
              <a:rPr lang="zh-CN" altLang="en-US" sz="3600">
                <a:solidFill>
                  <a:srgbClr val="008000"/>
                </a:solidFill>
                <a:latin typeface="SimHei" pitchFamily="49" charset="-122"/>
                <a:ea typeface="SimHei" pitchFamily="49" charset="-122"/>
              </a:rPr>
              <a:t>運動本草</a:t>
            </a:r>
            <a:r>
              <a:rPr lang="en-US" altLang="zh-CN" sz="3600">
                <a:solidFill>
                  <a:srgbClr val="008000"/>
                </a:solidFill>
                <a:latin typeface="SimHei" pitchFamily="49" charset="-122"/>
                <a:ea typeface="SimHei" pitchFamily="49" charset="-122"/>
              </a:rPr>
              <a:t>』</a:t>
            </a:r>
            <a:r>
              <a:rPr lang="zh-CN" altLang="en-US" sz="3600">
                <a:solidFill>
                  <a:srgbClr val="008000"/>
                </a:solidFill>
                <a:latin typeface="SimHei" pitchFamily="49" charset="-122"/>
                <a:ea typeface="SimHei" pitchFamily="49" charset="-122"/>
              </a:rPr>
              <a:t>認爲，藥物從起點到終點，所行經空間都會發揮作用。這就大大擴寬藥物的應用價值</a:t>
            </a:r>
            <a:endParaRPr lang="zh-HK" altLang="zh-HK" sz="3600">
              <a:solidFill>
                <a:srgbClr val="008000"/>
              </a:solidFill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應用草藥作防病1">
  <a:themeElements>
    <a:clrScheme name="MinorHerb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MinorHerb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H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H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MinorHerb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日常_活页夹">
  <a:themeElements>
    <a:clrScheme name="日常_活页夹 1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日常_活页夹">
      <a:majorFont>
        <a:latin typeface="Times New Roman"/>
        <a:ea typeface="华文行楷"/>
        <a:cs typeface=""/>
      </a:majorFont>
      <a:minorFont>
        <a:latin typeface="Times New Roman"/>
        <a:ea typeface="隶书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H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H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日常_活页夹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日常_活页夹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日常_活页夹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日常_活页夹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應用草藥作防病1</Template>
  <TotalTime>22</TotalTime>
  <Pages>0</Pages>
  <Words>1133</Words>
  <Characters>0</Characters>
  <Application>Microsoft Office PowerPoint</Application>
  <DocSecurity>0</DocSecurity>
  <PresentationFormat>如螢幕大小 (4:3)</PresentationFormat>
  <Lines>0</Lines>
  <Paragraphs>158</Paragraphs>
  <Slides>31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31</vt:i4>
      </vt:variant>
    </vt:vector>
  </HeadingPairs>
  <TitlesOfParts>
    <vt:vector size="46" baseType="lpstr">
      <vt:lpstr>Arial</vt:lpstr>
      <vt:lpstr>宋体</vt:lpstr>
      <vt:lpstr>Calibri</vt:lpstr>
      <vt:lpstr>Times New Roman</vt:lpstr>
      <vt:lpstr>华文行楷</vt:lpstr>
      <vt:lpstr>隶书</vt:lpstr>
      <vt:lpstr>Wingdings</vt:lpstr>
      <vt:lpstr>新細明體</vt:lpstr>
      <vt:lpstr>SimHei</vt:lpstr>
      <vt:lpstr>標楷體</vt:lpstr>
      <vt:lpstr>Comic Sans MS</vt:lpstr>
      <vt:lpstr>ParkAvenue BT</vt:lpstr>
      <vt:lpstr>細明體</vt:lpstr>
      <vt:lpstr>應用草藥作防病1</vt:lpstr>
      <vt:lpstr>日常_活页夹</vt:lpstr>
      <vt:lpstr>小方治病</vt:lpstr>
      <vt:lpstr>中藥藥性的認識</vt:lpstr>
      <vt:lpstr>中藥藥性的認識</vt:lpstr>
      <vt:lpstr>中藥藥性的認識</vt:lpstr>
      <vt:lpstr>中藥藥性的認識</vt:lpstr>
      <vt:lpstr>中藥藥性的認識</vt:lpstr>
      <vt:lpstr>中藥藥性的認識</vt:lpstr>
      <vt:lpstr>重新認識藥物的價值</vt:lpstr>
      <vt:lpstr>重新認識藥物的價值</vt:lpstr>
      <vt:lpstr>用藥的三點論</vt:lpstr>
      <vt:lpstr>用藥的三點論</vt:lpstr>
      <vt:lpstr>對中藥的獨特運用(舉例) </vt:lpstr>
      <vt:lpstr>治病因，只調公轉</vt:lpstr>
      <vt:lpstr>藥物用量的精妙變化</vt:lpstr>
      <vt:lpstr>小方治病的特色</vt:lpstr>
      <vt:lpstr>公轉可使高能量運行消散</vt:lpstr>
      <vt:lpstr>小方煎藥方法和原理</vt:lpstr>
      <vt:lpstr>小方服藥的反應</vt:lpstr>
      <vt:lpstr>小方服藥的反應</vt:lpstr>
      <vt:lpstr>PowerPoint 簡報</vt:lpstr>
      <vt:lpstr>PowerPoint 簡報</vt:lpstr>
      <vt:lpstr>桂枝 </vt:lpstr>
      <vt:lpstr>PowerPoint 簡報</vt:lpstr>
      <vt:lpstr>連翹</vt:lpstr>
      <vt:lpstr>蒲公英</vt:lpstr>
      <vt:lpstr>蒲公英 </vt:lpstr>
      <vt:lpstr>預防流感小處方 </vt:lpstr>
      <vt:lpstr>預防流感小處方</vt:lpstr>
      <vt:lpstr>參考資料</vt:lpstr>
      <vt:lpstr>活動時間</vt:lpstr>
      <vt:lpstr>下一堂再見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小方治病</dc:title>
  <dc:creator>user</dc:creator>
  <cp:lastModifiedBy>user</cp:lastModifiedBy>
  <cp:revision>2</cp:revision>
  <cp:lastPrinted>1899-12-30T00:00:00Z</cp:lastPrinted>
  <dcterms:created xsi:type="dcterms:W3CDTF">2018-01-28T08:56:21Z</dcterms:created>
  <dcterms:modified xsi:type="dcterms:W3CDTF">2018-01-28T09:18:29Z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2052-6.4.0.1931</vt:lpwstr>
  </property>
</Properties>
</file>