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62" r:id="rId2"/>
  </p:sldMasterIdLst>
  <p:notesMasterIdLst>
    <p:notesMasterId r:id="rId34"/>
  </p:notesMasterIdLst>
  <p:sldIdLst>
    <p:sldId id="256" r:id="rId3"/>
    <p:sldId id="257" r:id="rId4"/>
    <p:sldId id="271" r:id="rId5"/>
    <p:sldId id="258" r:id="rId6"/>
    <p:sldId id="269" r:id="rId7"/>
    <p:sldId id="270" r:id="rId8"/>
    <p:sldId id="259" r:id="rId9"/>
    <p:sldId id="260" r:id="rId10"/>
    <p:sldId id="261" r:id="rId11"/>
    <p:sldId id="272" r:id="rId12"/>
    <p:sldId id="274" r:id="rId13"/>
    <p:sldId id="275" r:id="rId14"/>
    <p:sldId id="273" r:id="rId15"/>
    <p:sldId id="263" r:id="rId16"/>
    <p:sldId id="264" r:id="rId17"/>
    <p:sldId id="276" r:id="rId18"/>
    <p:sldId id="265" r:id="rId19"/>
    <p:sldId id="266" r:id="rId20"/>
    <p:sldId id="277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78" r:id="rId31"/>
    <p:sldId id="279" r:id="rId32"/>
    <p:sldId id="268" r:id="rId33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6600FF"/>
    <a:srgbClr val="66FFFF"/>
    <a:srgbClr val="FF9900"/>
    <a:srgbClr val="006600"/>
    <a:srgbClr val="CC00CC"/>
    <a:srgbClr val="FFFF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26" autoAdjust="0"/>
    <p:restoredTop sz="94435" autoAdjust="0"/>
  </p:normalViewPr>
  <p:slideViewPr>
    <p:cSldViewPr>
      <p:cViewPr varScale="1">
        <p:scale>
          <a:sx n="64" d="100"/>
          <a:sy n="64" d="100"/>
        </p:scale>
        <p:origin x="-1344" y="-72"/>
      </p:cViewPr>
      <p:guideLst>
        <p:guide orient="horz" pos="2160"/>
        <p:guide pos="284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zh-TW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zh-TW"/>
          </a:p>
        </p:txBody>
      </p:sp>
      <p:sp>
        <p:nvSpPr>
          <p:cNvPr id="3277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27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zh-TW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B1C656F-E42F-47FF-A589-1C496E4AC489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608635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HK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421C1F-CB98-4D14-B701-C51AF233B8B2}" type="slidenum">
              <a:rPr lang="fr-CA" altLang="zh-HK"/>
              <a:pPr/>
              <a:t>‹#›</a:t>
            </a:fld>
            <a:endParaRPr lang="fr-CA" altLang="zh-HK"/>
          </a:p>
        </p:txBody>
      </p:sp>
    </p:spTree>
    <p:extLst>
      <p:ext uri="{BB962C8B-B14F-4D97-AF65-F5344CB8AC3E}">
        <p14:creationId xmlns:p14="http://schemas.microsoft.com/office/powerpoint/2010/main" val="1746235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HK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F59F0B-5F5F-46CF-BB3C-8AD3CD93D6B7}" type="slidenum">
              <a:rPr lang="fr-CA" altLang="zh-HK"/>
              <a:pPr/>
              <a:t>‹#›</a:t>
            </a:fld>
            <a:endParaRPr lang="fr-CA" altLang="zh-HK"/>
          </a:p>
        </p:txBody>
      </p:sp>
    </p:spTree>
    <p:extLst>
      <p:ext uri="{BB962C8B-B14F-4D97-AF65-F5344CB8AC3E}">
        <p14:creationId xmlns:p14="http://schemas.microsoft.com/office/powerpoint/2010/main" val="2010129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HK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BD3EF9-4472-4198-B23E-B2614DBD2A1C}" type="slidenum">
              <a:rPr lang="fr-CA" altLang="zh-HK"/>
              <a:pPr/>
              <a:t>‹#›</a:t>
            </a:fld>
            <a:endParaRPr lang="fr-CA" altLang="zh-HK"/>
          </a:p>
        </p:txBody>
      </p:sp>
    </p:spTree>
    <p:extLst>
      <p:ext uri="{BB962C8B-B14F-4D97-AF65-F5344CB8AC3E}">
        <p14:creationId xmlns:p14="http://schemas.microsoft.com/office/powerpoint/2010/main" val="24778415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zh-TW" altLang="en-US" smtClean="0"/>
              <a:t>按一下圖示以新增表格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fr-CA" altLang="zh-HK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8436958D-BE0D-49CF-A12A-5B50644CB103}" type="slidenum">
              <a:rPr lang="fr-CA" altLang="zh-HK"/>
              <a:pPr/>
              <a:t>‹#›</a:t>
            </a:fld>
            <a:endParaRPr lang="fr-CA" altLang="zh-HK"/>
          </a:p>
        </p:txBody>
      </p:sp>
    </p:spTree>
    <p:extLst>
      <p:ext uri="{BB962C8B-B14F-4D97-AF65-F5344CB8AC3E}">
        <p14:creationId xmlns:p14="http://schemas.microsoft.com/office/powerpoint/2010/main" val="42494317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fr-CA" altLang="zh-HK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C8528420-60B8-4E33-8AB7-9ADD3F821CEA}" type="slidenum">
              <a:rPr lang="fr-CA" altLang="zh-HK"/>
              <a:pPr/>
              <a:t>‹#›</a:t>
            </a:fld>
            <a:endParaRPr lang="fr-CA" altLang="zh-HK"/>
          </a:p>
        </p:txBody>
      </p:sp>
    </p:spTree>
    <p:extLst>
      <p:ext uri="{BB962C8B-B14F-4D97-AF65-F5344CB8AC3E}">
        <p14:creationId xmlns:p14="http://schemas.microsoft.com/office/powerpoint/2010/main" val="17455034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0" y="0"/>
            <a:ext cx="8872538" cy="6858000"/>
            <a:chOff x="0" y="0"/>
            <a:chExt cx="5589" cy="4320"/>
          </a:xfrm>
        </p:grpSpPr>
        <p:sp>
          <p:nvSpPr>
            <p:cNvPr id="3075" name="Rectangle 3" descr="Stationery"/>
            <p:cNvSpPr>
              <a:spLocks noChangeArrowheads="1"/>
            </p:cNvSpPr>
            <p:nvPr/>
          </p:nvSpPr>
          <p:spPr bwMode="auto">
            <a:xfrm>
              <a:off x="336" y="150"/>
              <a:ext cx="5253" cy="4026"/>
            </a:xfrm>
            <a:prstGeom prst="rect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altLang="zh-HK"/>
            </a:p>
          </p:txBody>
        </p:sp>
        <p:pic>
          <p:nvPicPr>
            <p:cNvPr id="3076" name="Picture 4" descr="minispi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67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ctrTitle"/>
          </p:nvPr>
        </p:nvSpPr>
        <p:spPr>
          <a:xfrm>
            <a:off x="962025" y="1925638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647825" y="3738563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b="1">
                <a:solidFill>
                  <a:schemeClr val="bg2"/>
                </a:solidFill>
              </a:defRPr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962025" y="6100763"/>
            <a:ext cx="1905000" cy="457200"/>
          </a:xfrm>
        </p:spPr>
        <p:txBody>
          <a:bodyPr/>
          <a:lstStyle>
            <a:lvl1pPr>
              <a:defRPr>
                <a:solidFill>
                  <a:srgbClr val="A08366"/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ftr" sz="quarter" idx="3"/>
          </p:nvPr>
        </p:nvSpPr>
        <p:spPr>
          <a:xfrm>
            <a:off x="3400425" y="6100763"/>
            <a:ext cx="2895600" cy="457200"/>
          </a:xfrm>
        </p:spPr>
        <p:txBody>
          <a:bodyPr/>
          <a:lstStyle>
            <a:lvl1pPr>
              <a:defRPr>
                <a:solidFill>
                  <a:srgbClr val="A08366"/>
                </a:solidFill>
              </a:defRPr>
            </a:lvl1pPr>
          </a:lstStyle>
          <a:p>
            <a:r>
              <a:rPr lang="zh-CN" altLang="en-US"/>
              <a:t>蒲公英學會</a:t>
            </a:r>
            <a:endParaRPr lang="en-US" altLang="zh-CN"/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29425" y="6100763"/>
            <a:ext cx="1905000" cy="457200"/>
          </a:xfrm>
        </p:spPr>
        <p:txBody>
          <a:bodyPr/>
          <a:lstStyle>
            <a:lvl1pPr>
              <a:defRPr>
                <a:solidFill>
                  <a:srgbClr val="A08366"/>
                </a:solidFill>
              </a:defRPr>
            </a:lvl1pPr>
          </a:lstStyle>
          <a:p>
            <a:fld id="{8D23B338-7DA1-4A05-A62B-0BCF642586E3}" type="slidenum">
              <a:rPr lang="zh-CN" altLang="en-US"/>
              <a:pPr/>
              <a:t>‹#›</a:t>
            </a:fld>
            <a:endParaRPr lang="en-US" altLang="zh-CN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73138" y="3141663"/>
            <a:ext cx="7775575" cy="0"/>
          </a:xfrm>
          <a:prstGeom prst="line">
            <a:avLst/>
          </a:prstGeom>
          <a:noFill/>
          <a:ln w="508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HK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蒲公英學會</a:t>
            </a:r>
            <a:endParaRPr lang="en-US" altLang="zh-CN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D43EB0-B3D1-45B7-BCFB-2EFB5958E8F0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123440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蒲公英學會</a:t>
            </a:r>
            <a:endParaRPr lang="en-US" altLang="zh-CN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1C0E73-A462-4196-A385-AE3FF0A35575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486274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900113" y="1600200"/>
            <a:ext cx="3816350" cy="4349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868863" y="1600200"/>
            <a:ext cx="3817937" cy="4349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蒲公英學會</a:t>
            </a:r>
            <a:endParaRPr lang="en-US" altLang="zh-CN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F9039E-7DE0-440A-85F6-BED1EACEFA1F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642780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蒲公英學會</a:t>
            </a:r>
            <a:endParaRPr lang="en-US" altLang="zh-CN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CD7838-CC99-4C86-AF69-35E0FDC8B5D7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92470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蒲公英學會</a:t>
            </a:r>
            <a:endParaRPr lang="en-US" altLang="zh-CN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F28E5D-47FF-496E-B2A0-981250B2B0D5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76335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HK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48949C-B186-44F0-BF61-97046182054B}" type="slidenum">
              <a:rPr lang="fr-CA" altLang="zh-HK"/>
              <a:pPr/>
              <a:t>‹#›</a:t>
            </a:fld>
            <a:endParaRPr lang="fr-CA" altLang="zh-HK"/>
          </a:p>
        </p:txBody>
      </p:sp>
    </p:spTree>
    <p:extLst>
      <p:ext uri="{BB962C8B-B14F-4D97-AF65-F5344CB8AC3E}">
        <p14:creationId xmlns:p14="http://schemas.microsoft.com/office/powerpoint/2010/main" val="22415470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蒲公英學會</a:t>
            </a:r>
            <a:endParaRPr lang="en-US" altLang="zh-CN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198638-04FE-47FF-9C34-0D57282325C2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164997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蒲公英學會</a:t>
            </a:r>
            <a:endParaRPr lang="en-US" altLang="zh-CN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971AED-90B0-458B-A021-17FE3A48BC26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796284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HK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蒲公英學會</a:t>
            </a:r>
            <a:endParaRPr lang="en-US" altLang="zh-CN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6F31B1-02F0-4676-BFA6-E4771AD96643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498787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蒲公英學會</a:t>
            </a:r>
            <a:endParaRPr lang="en-US" altLang="zh-CN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A7353B-4825-4E57-B276-15D3BE6C140B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113571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740525" y="404813"/>
            <a:ext cx="1946275" cy="5545137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900113" y="404813"/>
            <a:ext cx="5688012" cy="554513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蒲公英學會</a:t>
            </a:r>
            <a:endParaRPr lang="en-US" altLang="zh-CN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08E03E-789B-49E9-B626-F848BDECF776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26427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HK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5CB9BC-B52E-45E6-BDFE-14F56815D55D}" type="slidenum">
              <a:rPr lang="fr-CA" altLang="zh-HK"/>
              <a:pPr/>
              <a:t>‹#›</a:t>
            </a:fld>
            <a:endParaRPr lang="fr-CA" altLang="zh-HK"/>
          </a:p>
        </p:txBody>
      </p:sp>
    </p:spTree>
    <p:extLst>
      <p:ext uri="{BB962C8B-B14F-4D97-AF65-F5344CB8AC3E}">
        <p14:creationId xmlns:p14="http://schemas.microsoft.com/office/powerpoint/2010/main" val="333941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HK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6B4F6D-67A9-43B7-B375-9127837E8735}" type="slidenum">
              <a:rPr lang="fr-CA" altLang="zh-HK"/>
              <a:pPr/>
              <a:t>‹#›</a:t>
            </a:fld>
            <a:endParaRPr lang="fr-CA" altLang="zh-HK"/>
          </a:p>
        </p:txBody>
      </p:sp>
    </p:spTree>
    <p:extLst>
      <p:ext uri="{BB962C8B-B14F-4D97-AF65-F5344CB8AC3E}">
        <p14:creationId xmlns:p14="http://schemas.microsoft.com/office/powerpoint/2010/main" val="2247894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HK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8F728F-5D99-43B5-88A3-F06CDA0F7089}" type="slidenum">
              <a:rPr lang="fr-CA" altLang="zh-HK"/>
              <a:pPr/>
              <a:t>‹#›</a:t>
            </a:fld>
            <a:endParaRPr lang="fr-CA" altLang="zh-HK"/>
          </a:p>
        </p:txBody>
      </p:sp>
    </p:spTree>
    <p:extLst>
      <p:ext uri="{BB962C8B-B14F-4D97-AF65-F5344CB8AC3E}">
        <p14:creationId xmlns:p14="http://schemas.microsoft.com/office/powerpoint/2010/main" val="3481958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HK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6CA38B-30C0-4FE7-BF26-D7B0D6C03C92}" type="slidenum">
              <a:rPr lang="fr-CA" altLang="zh-HK"/>
              <a:pPr/>
              <a:t>‹#›</a:t>
            </a:fld>
            <a:endParaRPr lang="fr-CA" altLang="zh-HK"/>
          </a:p>
        </p:txBody>
      </p:sp>
    </p:spTree>
    <p:extLst>
      <p:ext uri="{BB962C8B-B14F-4D97-AF65-F5344CB8AC3E}">
        <p14:creationId xmlns:p14="http://schemas.microsoft.com/office/powerpoint/2010/main" val="495076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HK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9D276D-83D8-45DF-AAF5-5CD838339012}" type="slidenum">
              <a:rPr lang="fr-CA" altLang="zh-HK"/>
              <a:pPr/>
              <a:t>‹#›</a:t>
            </a:fld>
            <a:endParaRPr lang="fr-CA" altLang="zh-HK"/>
          </a:p>
        </p:txBody>
      </p:sp>
    </p:spTree>
    <p:extLst>
      <p:ext uri="{BB962C8B-B14F-4D97-AF65-F5344CB8AC3E}">
        <p14:creationId xmlns:p14="http://schemas.microsoft.com/office/powerpoint/2010/main" val="4258341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HK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14B83-74E7-4626-AE6B-AC84CA48A911}" type="slidenum">
              <a:rPr lang="fr-CA" altLang="zh-HK"/>
              <a:pPr/>
              <a:t>‹#›</a:t>
            </a:fld>
            <a:endParaRPr lang="fr-CA" altLang="zh-HK"/>
          </a:p>
        </p:txBody>
      </p:sp>
    </p:spTree>
    <p:extLst>
      <p:ext uri="{BB962C8B-B14F-4D97-AF65-F5344CB8AC3E}">
        <p14:creationId xmlns:p14="http://schemas.microsoft.com/office/powerpoint/2010/main" val="783399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zh-HK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HK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0D389D-B367-425E-AFF3-8AB5CF692F3B}" type="slidenum">
              <a:rPr lang="fr-CA" altLang="zh-HK"/>
              <a:pPr/>
              <a:t>‹#›</a:t>
            </a:fld>
            <a:endParaRPr lang="fr-CA" altLang="zh-HK"/>
          </a:p>
        </p:txBody>
      </p:sp>
    </p:spTree>
    <p:extLst>
      <p:ext uri="{BB962C8B-B14F-4D97-AF65-F5344CB8AC3E}">
        <p14:creationId xmlns:p14="http://schemas.microsoft.com/office/powerpoint/2010/main" val="36164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Cliquez pour modifier le style du titre</a:t>
            </a:r>
          </a:p>
        </p:txBody>
      </p:sp>
      <p:sp>
        <p:nvSpPr>
          <p:cNvPr id="1027" name="Espace réservé du text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Cliquez pour modifier les styles du texte du masque</a:t>
            </a:r>
          </a:p>
          <a:p>
            <a:pPr lvl="1"/>
            <a:r>
              <a:rPr lang="en-US" altLang="zh-CN" smtClean="0"/>
              <a:t>Deuxième niveau</a:t>
            </a:r>
          </a:p>
          <a:p>
            <a:pPr lvl="2"/>
            <a:r>
              <a:rPr lang="en-US" altLang="zh-CN" smtClean="0"/>
              <a:t>Troisième niveau</a:t>
            </a:r>
          </a:p>
          <a:p>
            <a:pPr lvl="3"/>
            <a:r>
              <a:rPr lang="en-US" altLang="zh-CN" smtClean="0"/>
              <a:t>Quatrième niveau</a:t>
            </a:r>
          </a:p>
          <a:p>
            <a:pPr lvl="4"/>
            <a:r>
              <a:rPr lang="en-US" altLang="zh-CN" smtClean="0"/>
              <a:t>Cinquième niveau</a:t>
            </a:r>
          </a:p>
        </p:txBody>
      </p:sp>
      <p:sp>
        <p:nvSpPr>
          <p:cNvPr id="1028" name="Espace réservé de la date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1029" name="Espace réservé du pied de pag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endParaRPr lang="fr-CA" altLang="zh-HK"/>
          </a:p>
        </p:txBody>
      </p:sp>
      <p:sp>
        <p:nvSpPr>
          <p:cNvPr id="1030" name="Espace réservé du numéro de diapositiv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B904146-4855-409A-8DAB-A4377789ABB9}" type="slidenum">
              <a:rPr lang="fr-CA" altLang="zh-HK"/>
              <a:pPr/>
              <a:t>‹#›</a:t>
            </a:fld>
            <a:endParaRPr lang="fr-CA" altLang="zh-H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85" r:id="rId12"/>
    <p:sldLayoutId id="2147483686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H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8C735A"/>
        </a:solidFill>
        <a:effectLst>
          <a:outerShdw dist="107763" dir="2700000" algn="ctr" rotWithShape="0">
            <a:srgbClr val="02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0"/>
            <a:ext cx="8872538" cy="6858000"/>
            <a:chOff x="0" y="0"/>
            <a:chExt cx="5589" cy="4320"/>
          </a:xfrm>
        </p:grpSpPr>
        <p:sp>
          <p:nvSpPr>
            <p:cNvPr id="2051" name="Rectangle 3"/>
            <p:cNvSpPr>
              <a:spLocks noChangeArrowheads="1"/>
            </p:cNvSpPr>
            <p:nvPr/>
          </p:nvSpPr>
          <p:spPr bwMode="auto">
            <a:xfrm>
              <a:off x="336" y="150"/>
              <a:ext cx="5253" cy="4026"/>
            </a:xfrm>
            <a:prstGeom prst="rect">
              <a:avLst/>
            </a:prstGeom>
            <a:solidFill>
              <a:srgbClr val="E7D8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altLang="zh-HK"/>
            </a:p>
          </p:txBody>
        </p:sp>
        <p:pic>
          <p:nvPicPr>
            <p:cNvPr id="2052" name="Picture 4" descr="minispir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67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53" name="Line 5"/>
          <p:cNvSpPr>
            <a:spLocks noChangeShapeType="1"/>
          </p:cNvSpPr>
          <p:nvPr/>
        </p:nvSpPr>
        <p:spPr bwMode="auto">
          <a:xfrm>
            <a:off x="1016000" y="1600200"/>
            <a:ext cx="7747000" cy="0"/>
          </a:xfrm>
          <a:prstGeom prst="line">
            <a:avLst/>
          </a:pr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HK" alt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90600" y="60960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solidFill>
                  <a:schemeClr val="bg2"/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0960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solidFill>
                  <a:schemeClr val="bg2"/>
                </a:solidFill>
              </a:defRPr>
            </a:lvl1pPr>
          </a:lstStyle>
          <a:p>
            <a:r>
              <a:rPr lang="zh-CN" altLang="en-US"/>
              <a:t>蒲公英學會</a:t>
            </a:r>
            <a:endParaRPr lang="en-US" altLang="zh-CN"/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0960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solidFill>
                  <a:schemeClr val="bg2"/>
                </a:solidFill>
              </a:defRPr>
            </a:lvl1pPr>
          </a:lstStyle>
          <a:p>
            <a:fld id="{CAE12A16-DC21-4E45-927F-5B344D9259C4}" type="slidenum">
              <a:rPr lang="zh-CN" altLang="en-US"/>
              <a:pPr/>
              <a:t>‹#›</a:t>
            </a:fld>
            <a:endParaRPr lang="en-US" altLang="zh-CN"/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900113" y="404813"/>
            <a:ext cx="7786687" cy="101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0113" y="1600200"/>
            <a:ext cx="7786687" cy="434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sldNum="0" hdr="0" dt="0"/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pitchFamily="18" charset="0"/>
          <a:ea typeface="华文行楷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pitchFamily="18" charset="0"/>
          <a:ea typeface="华文行楷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pitchFamily="18" charset="0"/>
          <a:ea typeface="华文行楷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pitchFamily="18" charset="0"/>
          <a:ea typeface="华文行楷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pitchFamily="18" charset="0"/>
          <a:ea typeface="华文行楷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pitchFamily="18" charset="0"/>
          <a:ea typeface="华文行楷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pitchFamily="18" charset="0"/>
          <a:ea typeface="华文行楷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pitchFamily="18" charset="0"/>
          <a:ea typeface="华文行楷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p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p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H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andelion-hk.net/" TargetMode="Externa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catalog.digitalarchives.tw/dacs5/System/Exhibition/Detail.jsp?OID=1214365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andelion-hk.net/page54.php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hospital.kingnet.com.tw/chinese_medicine/e4.html#top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zh-CN" altLang="en-US"/>
              <a:t>蒲公英學會</a:t>
            </a:r>
            <a:endParaRPr lang="en-US" altLang="zh-CN"/>
          </a:p>
        </p:txBody>
      </p:sp>
      <p:sp>
        <p:nvSpPr>
          <p:cNvPr id="5122" name="Rectangle 2"/>
          <p:cNvSpPr>
            <a:spLocks noChangeArrowheads="1"/>
          </p:cNvSpPr>
          <p:nvPr>
            <p:ph type="ctrTitle"/>
          </p:nvPr>
        </p:nvSpPr>
        <p:spPr>
          <a:xfrm>
            <a:off x="900113" y="1557338"/>
            <a:ext cx="7775575" cy="1223962"/>
          </a:xfrm>
        </p:spPr>
        <p:txBody>
          <a:bodyPr/>
          <a:lstStyle/>
          <a:p>
            <a:r>
              <a:rPr lang="zh-CN" altLang="en-US" sz="7200" dirty="0" smtClean="0">
                <a:solidFill>
                  <a:srgbClr val="C00000"/>
                </a:solidFill>
                <a:ea typeface="宋体" pitchFamily="2" charset="-122"/>
              </a:rPr>
              <a:t>小方治病</a:t>
            </a:r>
            <a:endParaRPr lang="zh-CN" altLang="en-US" sz="7200" dirty="0">
              <a:solidFill>
                <a:srgbClr val="C00000"/>
              </a:solidFill>
              <a:ea typeface="宋体" pitchFamily="2" charset="-122"/>
            </a:endParaRPr>
          </a:p>
        </p:txBody>
      </p:sp>
      <p:sp>
        <p:nvSpPr>
          <p:cNvPr id="5123" name="Rectangle 3"/>
          <p:cNvSpPr>
            <a:spLocks noChangeArrowheads="1"/>
          </p:cNvSpPr>
          <p:nvPr>
            <p:ph type="subTitle" idx="1"/>
          </p:nvPr>
        </p:nvSpPr>
        <p:spPr>
          <a:xfrm>
            <a:off x="1979613" y="3716338"/>
            <a:ext cx="6400800" cy="1752600"/>
          </a:xfrm>
        </p:spPr>
        <p:txBody>
          <a:bodyPr/>
          <a:lstStyle/>
          <a:p>
            <a:r>
              <a:rPr lang="zh-CN" altLang="en-US" dirty="0">
                <a:ea typeface="宋体" pitchFamily="2" charset="-122"/>
              </a:rPr>
              <a:t>                                    </a:t>
            </a:r>
            <a:r>
              <a:rPr lang="zh-CN" altLang="en-US" dirty="0">
                <a:solidFill>
                  <a:schemeClr val="tx2"/>
                </a:solidFill>
                <a:ea typeface="宋体" pitchFamily="2" charset="-122"/>
              </a:rPr>
              <a:t>蒲公英學會</a:t>
            </a:r>
          </a:p>
          <a:p>
            <a:r>
              <a:rPr lang="en-US" altLang="zh-TW" sz="2400" dirty="0">
                <a:ea typeface="宋体" pitchFamily="2" charset="-122"/>
              </a:rPr>
              <a:t>                                      </a:t>
            </a:r>
            <a:r>
              <a:rPr lang="en-US" altLang="zh-TW" sz="2400" dirty="0">
                <a:ea typeface="宋体" pitchFamily="2" charset="-122"/>
                <a:hlinkClick r:id="rId2"/>
              </a:rPr>
              <a:t>www.dandelion-hk.net</a:t>
            </a:r>
            <a:r>
              <a:rPr lang="en-US" altLang="zh-TW" sz="2400" dirty="0">
                <a:ea typeface="宋体" pitchFamily="2" charset="-122"/>
              </a:rPr>
              <a:t>   </a:t>
            </a:r>
            <a:endParaRPr lang="zh-HK" altLang="zh-HK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solidFill>
                  <a:srgbClr val="CC3300"/>
                </a:solidFill>
                <a:ea typeface="SimHei" pitchFamily="49" charset="-122"/>
              </a:rPr>
              <a:t>用藥的三點論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844675"/>
            <a:ext cx="8229600" cy="4568825"/>
          </a:xfrm>
        </p:spPr>
        <p:txBody>
          <a:bodyPr/>
          <a:lstStyle/>
          <a:p>
            <a:r>
              <a:rPr lang="zh-TW" altLang="en-US" sz="3600">
                <a:solidFill>
                  <a:srgbClr val="006600"/>
                </a:solidFill>
                <a:ea typeface="SimHei" pitchFamily="49" charset="-122"/>
              </a:rPr>
              <a:t>藥物所引起的</a:t>
            </a:r>
            <a:r>
              <a:rPr lang="zh-TW" altLang="en-US" sz="3600" b="1">
                <a:solidFill>
                  <a:srgbClr val="006600"/>
                </a:solidFill>
                <a:latin typeface="SimHei" pitchFamily="49" charset="-122"/>
                <a:ea typeface="SimHei" pitchFamily="49" charset="-122"/>
              </a:rPr>
              <a:t>鏈</a:t>
            </a:r>
            <a:r>
              <a:rPr lang="zh-TW" altLang="en-US" sz="3600">
                <a:solidFill>
                  <a:srgbClr val="006600"/>
                </a:solidFill>
                <a:ea typeface="SimHei" pitchFamily="49" charset="-122"/>
              </a:rPr>
              <a:t>鎖效應範圍</a:t>
            </a:r>
            <a:r>
              <a:rPr lang="en-US" altLang="zh-TW" sz="3600">
                <a:solidFill>
                  <a:srgbClr val="006600"/>
                </a:solidFill>
                <a:ea typeface="SimHei" pitchFamily="49" charset="-122"/>
              </a:rPr>
              <a:t>(</a:t>
            </a:r>
            <a:r>
              <a:rPr lang="zh-TW" altLang="en-US" sz="3600">
                <a:solidFill>
                  <a:srgbClr val="006600"/>
                </a:solidFill>
                <a:ea typeface="SimHei" pitchFamily="49" charset="-122"/>
              </a:rPr>
              <a:t>副效應</a:t>
            </a:r>
            <a:r>
              <a:rPr lang="en-US" altLang="zh-TW" sz="3600">
                <a:solidFill>
                  <a:srgbClr val="006600"/>
                </a:solidFill>
                <a:ea typeface="SimHei" pitchFamily="49" charset="-122"/>
              </a:rPr>
              <a:t>)</a:t>
            </a:r>
          </a:p>
          <a:p>
            <a:r>
              <a:rPr lang="zh-TW" altLang="en-US" sz="3600">
                <a:solidFill>
                  <a:srgbClr val="006600"/>
                </a:solidFill>
                <a:ea typeface="SimHei" pitchFamily="49" charset="-122"/>
              </a:rPr>
              <a:t>第一個副效應是當本部位騰空，後面能量便會向前補充</a:t>
            </a:r>
          </a:p>
          <a:p>
            <a:r>
              <a:rPr lang="zh-TW" altLang="en-US" sz="3600">
                <a:solidFill>
                  <a:srgbClr val="006600"/>
                </a:solidFill>
                <a:ea typeface="SimHei" pitchFamily="49" charset="-122"/>
              </a:rPr>
              <a:t>第二個副效應是加強作用部位，使其撞擊前方部位，補充動力</a:t>
            </a:r>
          </a:p>
          <a:p>
            <a:r>
              <a:rPr lang="zh-TW" altLang="en-US" sz="3600">
                <a:solidFill>
                  <a:srgbClr val="006600"/>
                </a:solidFill>
                <a:ea typeface="SimHei" pitchFamily="49" charset="-122"/>
              </a:rPr>
              <a:t>這就是用藥的三點論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7" name="Rectangle 1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800">
                <a:solidFill>
                  <a:srgbClr val="CC3300"/>
                </a:solidFill>
                <a:ea typeface="SimHei" pitchFamily="49" charset="-122"/>
              </a:rPr>
              <a:t>用藥的三點論</a:t>
            </a:r>
          </a:p>
        </p:txBody>
      </p:sp>
      <p:graphicFrame>
        <p:nvGraphicFramePr>
          <p:cNvPr id="23608" name="Group 56"/>
          <p:cNvGraphicFramePr>
            <a:graphicFrameLocks noGrp="1"/>
          </p:cNvGraphicFramePr>
          <p:nvPr>
            <p:ph idx="1"/>
          </p:nvPr>
        </p:nvGraphicFramePr>
        <p:xfrm>
          <a:off x="395288" y="2420938"/>
          <a:ext cx="8229600" cy="1223962"/>
        </p:xfrm>
        <a:graphic>
          <a:graphicData uri="http://schemas.openxmlformats.org/drawingml/2006/table">
            <a:tbl>
              <a:tblPr/>
              <a:tblGrid>
                <a:gridCol w="2447925"/>
                <a:gridCol w="3168650"/>
                <a:gridCol w="2613025"/>
              </a:tblGrid>
              <a:tr h="12239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鏈鎖範圍</a:t>
                      </a:r>
                    </a:p>
                  </a:txBody>
                  <a:tcPr horzOverflow="overflow">
                    <a:lnL cap="flat">
                      <a:noFill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作用範圍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鏈鎖範圍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3601" name="Text Box 49"/>
          <p:cNvSpPr txBox="1">
            <a:spLocks noChangeArrowheads="1"/>
          </p:cNvSpPr>
          <p:nvPr/>
        </p:nvSpPr>
        <p:spPr bwMode="auto">
          <a:xfrm>
            <a:off x="2627313" y="4005263"/>
            <a:ext cx="719137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3600">
                <a:ea typeface="新細明體" pitchFamily="18" charset="-120"/>
              </a:rPr>
              <a:t>起點</a:t>
            </a:r>
          </a:p>
        </p:txBody>
      </p:sp>
      <p:sp>
        <p:nvSpPr>
          <p:cNvPr id="23602" name="Text Box 50"/>
          <p:cNvSpPr txBox="1">
            <a:spLocks noChangeArrowheads="1"/>
          </p:cNvSpPr>
          <p:nvPr/>
        </p:nvSpPr>
        <p:spPr bwMode="auto">
          <a:xfrm>
            <a:off x="5795963" y="4005263"/>
            <a:ext cx="72072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3600">
                <a:ea typeface="新細明體" pitchFamily="18" charset="-120"/>
              </a:rPr>
              <a:t>終點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>
            <p:ph type="title"/>
          </p:nvPr>
        </p:nvSpPr>
        <p:spPr>
          <a:xfrm>
            <a:off x="395288" y="260350"/>
            <a:ext cx="8229600" cy="1143000"/>
          </a:xfrm>
        </p:spPr>
        <p:txBody>
          <a:bodyPr/>
          <a:lstStyle/>
          <a:p>
            <a:r>
              <a:rPr lang="zh-CN" altLang="en-US">
                <a:solidFill>
                  <a:srgbClr val="CC3300"/>
                </a:solidFill>
                <a:latin typeface="SimHei" pitchFamily="49" charset="-122"/>
                <a:ea typeface="SimHei" pitchFamily="49" charset="-122"/>
              </a:rPr>
              <a:t>對中藥的獨特運用</a:t>
            </a:r>
            <a:r>
              <a:rPr lang="en-US" altLang="zh-TW">
                <a:solidFill>
                  <a:srgbClr val="CC3300"/>
                </a:solidFill>
                <a:latin typeface="SimHei" pitchFamily="49" charset="-122"/>
                <a:ea typeface="SimHei" pitchFamily="49" charset="-122"/>
              </a:rPr>
              <a:t>(</a:t>
            </a:r>
            <a:r>
              <a:rPr lang="zh-HK" altLang="zh-HK">
                <a:solidFill>
                  <a:srgbClr val="CC3300"/>
                </a:solidFill>
                <a:latin typeface="SimHei" pitchFamily="49" charset="-122"/>
                <a:ea typeface="SimHei" pitchFamily="49" charset="-122"/>
              </a:rPr>
              <a:t>舉例</a:t>
            </a:r>
            <a:r>
              <a:rPr lang="en-US" altLang="zh-TW">
                <a:solidFill>
                  <a:srgbClr val="CC3300"/>
                </a:solidFill>
                <a:latin typeface="SimHei" pitchFamily="49" charset="-122"/>
                <a:ea typeface="SimHei" pitchFamily="49" charset="-122"/>
              </a:rPr>
              <a:t>) </a:t>
            </a:r>
            <a:endParaRPr lang="zh-HK" altLang="zh-HK">
              <a:solidFill>
                <a:srgbClr val="CC3300"/>
              </a:solidFill>
              <a:latin typeface="SimHei" pitchFamily="49" charset="-122"/>
              <a:ea typeface="SimHei" pitchFamily="49" charset="-122"/>
            </a:endParaRPr>
          </a:p>
        </p:txBody>
      </p:sp>
      <p:sp>
        <p:nvSpPr>
          <p:cNvPr id="25603" name="Rectangle 3"/>
          <p:cNvSpPr>
            <a:spLocks noChangeArrowheads="1"/>
          </p:cNvSpPr>
          <p:nvPr>
            <p:ph type="body" idx="1"/>
          </p:nvPr>
        </p:nvSpPr>
        <p:spPr>
          <a:xfrm>
            <a:off x="755650" y="1557338"/>
            <a:ext cx="8147050" cy="4537075"/>
          </a:xfrm>
        </p:spPr>
        <p:txBody>
          <a:bodyPr/>
          <a:lstStyle/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lang="zh-CN" altLang="zh-TW" sz="1200">
                <a:latin typeface="SimHei" pitchFamily="49" charset="-122"/>
                <a:ea typeface="SimHei" pitchFamily="49" charset="-122"/>
                <a:sym typeface="Wingdings" pitchFamily="2" charset="2"/>
              </a:rPr>
              <a:t> </a:t>
            </a:r>
            <a:r>
              <a:rPr lang="zh-CN" altLang="en-US" sz="1200">
                <a:latin typeface="SimHei" pitchFamily="49" charset="-122"/>
                <a:ea typeface="SimHei" pitchFamily="49" charset="-122"/>
                <a:sym typeface="Wingdings" pitchFamily="2" charset="2"/>
              </a:rPr>
              <a:t> </a:t>
            </a:r>
            <a:r>
              <a:rPr lang="zh-CN" altLang="zh-TW" sz="1200">
                <a:latin typeface="SimHei" pitchFamily="49" charset="-122"/>
                <a:ea typeface="SimHei" pitchFamily="49" charset="-122"/>
                <a:sym typeface="Wingdings" pitchFamily="2" charset="2"/>
              </a:rPr>
              <a:t> </a:t>
            </a:r>
            <a:r>
              <a:rPr lang="zh-CN" altLang="en-US" sz="1200">
                <a:latin typeface="SimHei" pitchFamily="49" charset="-122"/>
                <a:ea typeface="SimHei" pitchFamily="49" charset="-122"/>
                <a:sym typeface="Wingdings" pitchFamily="2" charset="2"/>
              </a:rPr>
              <a:t> </a:t>
            </a:r>
            <a:r>
              <a:rPr lang="zh-CN" altLang="zh-TW" sz="1200">
                <a:latin typeface="SimHei" pitchFamily="49" charset="-122"/>
                <a:ea typeface="SimHei" pitchFamily="49" charset="-122"/>
                <a:sym typeface="Wingdings" pitchFamily="2" charset="2"/>
              </a:rPr>
              <a:t> </a:t>
            </a:r>
            <a:r>
              <a:rPr lang="zh-CN" altLang="en-US" sz="1200">
                <a:latin typeface="SimHei" pitchFamily="49" charset="-122"/>
                <a:ea typeface="SimHei" pitchFamily="49" charset="-122"/>
                <a:sym typeface="Wingdings" pitchFamily="2" charset="2"/>
              </a:rPr>
              <a:t> </a:t>
            </a:r>
            <a:r>
              <a:rPr lang="zh-CN" altLang="zh-TW" sz="1200">
                <a:latin typeface="SimHei" pitchFamily="49" charset="-122"/>
                <a:ea typeface="SimHei" pitchFamily="49" charset="-122"/>
                <a:sym typeface="Wingdings" pitchFamily="2" charset="2"/>
              </a:rPr>
              <a:t> </a:t>
            </a:r>
            <a:r>
              <a:rPr lang="zh-CN" altLang="en-US" sz="1200">
                <a:latin typeface="SimHei" pitchFamily="49" charset="-122"/>
                <a:ea typeface="SimHei" pitchFamily="49" charset="-122"/>
                <a:sym typeface="Wingdings" pitchFamily="2" charset="2"/>
              </a:rPr>
              <a:t> </a:t>
            </a:r>
            <a:r>
              <a:rPr lang="zh-CN" altLang="zh-TW" sz="1200">
                <a:latin typeface="SimHei" pitchFamily="49" charset="-122"/>
                <a:ea typeface="SimHei" pitchFamily="49" charset="-122"/>
                <a:sym typeface="Wingdings" pitchFamily="2" charset="2"/>
              </a:rPr>
              <a:t> </a:t>
            </a:r>
            <a:r>
              <a:rPr lang="zh-CN" altLang="en-US" sz="1200">
                <a:latin typeface="SimHei" pitchFamily="49" charset="-122"/>
                <a:ea typeface="SimHei" pitchFamily="49" charset="-122"/>
                <a:sym typeface="Wingdings" pitchFamily="2" charset="2"/>
              </a:rPr>
              <a:t> </a:t>
            </a:r>
            <a:r>
              <a:rPr lang="zh-CN" altLang="zh-TW" sz="1200">
                <a:latin typeface="SimHei" pitchFamily="49" charset="-122"/>
                <a:ea typeface="SimHei" pitchFamily="49" charset="-122"/>
                <a:sym typeface="Wingdings" pitchFamily="2" charset="2"/>
              </a:rPr>
              <a:t> </a:t>
            </a:r>
            <a:r>
              <a:rPr lang="zh-CN" altLang="en-US" sz="1200">
                <a:latin typeface="SimHei" pitchFamily="49" charset="-122"/>
                <a:ea typeface="SimHei" pitchFamily="49" charset="-122"/>
                <a:sym typeface="Wingdings" pitchFamily="2" charset="2"/>
              </a:rPr>
              <a:t>  </a:t>
            </a:r>
            <a:r>
              <a:rPr lang="zh-CN" altLang="zh-TW" sz="1200">
                <a:latin typeface="SimHei" pitchFamily="49" charset="-122"/>
                <a:ea typeface="SimHei" pitchFamily="49" charset="-122"/>
                <a:sym typeface="Wingdings" pitchFamily="2" charset="2"/>
              </a:rPr>
              <a:t> </a:t>
            </a:r>
            <a:r>
              <a:rPr lang="zh-CN" altLang="en-US" sz="1200">
                <a:latin typeface="SimHei" pitchFamily="49" charset="-122"/>
                <a:ea typeface="SimHei" pitchFamily="49" charset="-122"/>
                <a:sym typeface="Wingdings" pitchFamily="2" charset="2"/>
              </a:rPr>
              <a:t> </a:t>
            </a:r>
            <a:r>
              <a:rPr lang="zh-CN" altLang="zh-TW" sz="1200">
                <a:latin typeface="SimHei" pitchFamily="49" charset="-122"/>
                <a:ea typeface="SimHei" pitchFamily="49" charset="-122"/>
                <a:sym typeface="Wingdings" pitchFamily="2" charset="2"/>
              </a:rPr>
              <a:t> </a:t>
            </a:r>
            <a:r>
              <a:rPr lang="zh-CN" altLang="en-US" sz="1200">
                <a:latin typeface="SimHei" pitchFamily="49" charset="-122"/>
                <a:ea typeface="SimHei" pitchFamily="49" charset="-122"/>
                <a:sym typeface="Wingdings" pitchFamily="2" charset="2"/>
              </a:rPr>
              <a:t> </a:t>
            </a:r>
            <a:r>
              <a:rPr lang="zh-CN" altLang="zh-TW" sz="1200">
                <a:latin typeface="SimHei" pitchFamily="49" charset="-122"/>
                <a:ea typeface="SimHei" pitchFamily="49" charset="-122"/>
                <a:sym typeface="Wingdings" pitchFamily="2" charset="2"/>
              </a:rPr>
              <a:t>  </a:t>
            </a:r>
            <a:r>
              <a:rPr lang="zh-CN" altLang="en-US" sz="1200">
                <a:latin typeface="SimHei" pitchFamily="49" charset="-122"/>
                <a:ea typeface="SimHei" pitchFamily="49" charset="-122"/>
                <a:sym typeface="Wingdings" pitchFamily="2" charset="2"/>
              </a:rPr>
              <a:t> </a:t>
            </a:r>
            <a:r>
              <a:rPr lang="zh-CN" altLang="zh-TW" sz="1200">
                <a:latin typeface="SimHei" pitchFamily="49" charset="-122"/>
                <a:ea typeface="SimHei" pitchFamily="49" charset="-122"/>
                <a:sym typeface="Wingdings" pitchFamily="2" charset="2"/>
              </a:rPr>
              <a:t> </a:t>
            </a:r>
            <a:r>
              <a:rPr lang="zh-CN" altLang="en-US" sz="1200">
                <a:latin typeface="SimHei" pitchFamily="49" charset="-122"/>
                <a:ea typeface="SimHei" pitchFamily="49" charset="-122"/>
                <a:sym typeface="Wingdings" pitchFamily="2" charset="2"/>
              </a:rPr>
              <a:t> </a:t>
            </a:r>
            <a:r>
              <a:rPr lang="zh-CN" altLang="zh-TW" sz="1200">
                <a:latin typeface="SimHei" pitchFamily="49" charset="-122"/>
                <a:ea typeface="SimHei" pitchFamily="49" charset="-122"/>
                <a:sym typeface="Wingdings" pitchFamily="2" charset="2"/>
              </a:rPr>
              <a:t> </a:t>
            </a:r>
            <a:r>
              <a:rPr lang="zh-CN" altLang="en-US" sz="2800">
                <a:solidFill>
                  <a:schemeClr val="tx2"/>
                </a:solidFill>
                <a:latin typeface="SimHei" pitchFamily="49" charset="-122"/>
                <a:ea typeface="SimHei" pitchFamily="49" charset="-122"/>
                <a:sym typeface="Wingdings" pitchFamily="2" charset="2"/>
              </a:rPr>
              <a:t>浙貝</a:t>
            </a:r>
            <a:r>
              <a:rPr lang="zh-CN" altLang="zh-TW" sz="2800">
                <a:solidFill>
                  <a:schemeClr val="tx2"/>
                </a:solidFill>
                <a:latin typeface="SimHei" pitchFamily="49" charset="-122"/>
                <a:ea typeface="SimHei" pitchFamily="49" charset="-122"/>
                <a:sym typeface="Wingdings" pitchFamily="2" charset="2"/>
              </a:rPr>
              <a:t> </a:t>
            </a:r>
            <a:r>
              <a:rPr lang="zh-CN" altLang="en-US" sz="2800">
                <a:solidFill>
                  <a:schemeClr val="tx2"/>
                </a:solidFill>
                <a:latin typeface="SimHei" pitchFamily="49" charset="-122"/>
                <a:ea typeface="SimHei" pitchFamily="49" charset="-122"/>
                <a:sym typeface="Wingdings" pitchFamily="2" charset="2"/>
              </a:rPr>
              <a:t>：應用副作用</a:t>
            </a:r>
            <a:endParaRPr lang="zh-CN" altLang="zh-TW" sz="2800">
              <a:solidFill>
                <a:schemeClr val="tx2"/>
              </a:solidFill>
              <a:latin typeface="SimHei" pitchFamily="49" charset="-122"/>
              <a:ea typeface="SimHei" pitchFamily="49" charset="-122"/>
              <a:sym typeface="Wingdings" pitchFamily="2" charset="2"/>
            </a:endParaRPr>
          </a:p>
          <a:p>
            <a:pPr>
              <a:lnSpc>
                <a:spcPct val="90000"/>
              </a:lnSpc>
              <a:buFont typeface="Arial" pitchFamily="34" charset="0"/>
              <a:buNone/>
            </a:pPr>
            <a:endParaRPr lang="zh-CN" altLang="en-US" sz="2400">
              <a:solidFill>
                <a:schemeClr val="tx2"/>
              </a:solidFill>
              <a:latin typeface="SimHei" pitchFamily="49" charset="-122"/>
              <a:ea typeface="SimHei" pitchFamily="49" charset="-122"/>
              <a:sym typeface="Wingdings" pitchFamily="2" charset="2"/>
            </a:endParaRPr>
          </a:p>
          <a:p>
            <a:pPr>
              <a:lnSpc>
                <a:spcPct val="90000"/>
              </a:lnSpc>
              <a:buFont typeface="Arial" pitchFamily="34" charset="0"/>
              <a:buNone/>
            </a:pPr>
            <a:endParaRPr lang="zh-CN" altLang="en-US" sz="2400">
              <a:solidFill>
                <a:schemeClr val="tx2"/>
              </a:solidFill>
              <a:latin typeface="SimHei" pitchFamily="49" charset="-122"/>
              <a:ea typeface="SimHei" pitchFamily="49" charset="-122"/>
              <a:sym typeface="Wingdings" pitchFamily="2" charset="2"/>
            </a:endParaRPr>
          </a:p>
          <a:p>
            <a:pPr>
              <a:lnSpc>
                <a:spcPct val="90000"/>
              </a:lnSpc>
              <a:buFont typeface="Arial" pitchFamily="34" charset="0"/>
              <a:buNone/>
            </a:pPr>
            <a:endParaRPr lang="zh-CN" altLang="en-US" sz="1800">
              <a:solidFill>
                <a:schemeClr val="tx2"/>
              </a:solidFill>
              <a:latin typeface="SimHei" pitchFamily="49" charset="-122"/>
              <a:ea typeface="SimHei" pitchFamily="49" charset="-122"/>
              <a:sym typeface="Wingdings" pitchFamily="2" charset="2"/>
            </a:endParaRP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lang="zh-CN" altLang="zh-TW" sz="1200">
                <a:latin typeface="SimHei" pitchFamily="49" charset="-122"/>
                <a:ea typeface="SimHei" pitchFamily="49" charset="-122"/>
                <a:sym typeface="Wingdings" pitchFamily="2" charset="2"/>
              </a:rPr>
              <a:t> </a:t>
            </a:r>
            <a:r>
              <a:rPr lang="zh-CN" altLang="en-US" sz="1200">
                <a:latin typeface="SimHei" pitchFamily="49" charset="-122"/>
                <a:ea typeface="SimHei" pitchFamily="49" charset="-122"/>
                <a:sym typeface="Wingdings" pitchFamily="2" charset="2"/>
              </a:rPr>
              <a:t> </a:t>
            </a:r>
            <a:endParaRPr lang="zh-CN" altLang="zh-TW" sz="1200">
              <a:latin typeface="SimHei" pitchFamily="49" charset="-122"/>
              <a:ea typeface="SimHei" pitchFamily="49" charset="-122"/>
              <a:sym typeface="Wingdings" pitchFamily="2" charset="2"/>
            </a:endParaRPr>
          </a:p>
          <a:p>
            <a:pPr>
              <a:lnSpc>
                <a:spcPct val="90000"/>
              </a:lnSpc>
              <a:buFont typeface="Arial" pitchFamily="34" charset="0"/>
              <a:buNone/>
            </a:pPr>
            <a:endParaRPr lang="zh-CN" altLang="zh-TW" sz="1400">
              <a:solidFill>
                <a:srgbClr val="006600"/>
              </a:solidFill>
              <a:latin typeface="SimHei" pitchFamily="49" charset="-122"/>
              <a:ea typeface="SimHei" pitchFamily="49" charset="-122"/>
              <a:sym typeface="Wingdings" pitchFamily="2" charset="2"/>
            </a:endParaRP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lang="zh-CN" altLang="zh-TW" sz="1400">
                <a:solidFill>
                  <a:srgbClr val="006600"/>
                </a:solidFill>
                <a:latin typeface="SimHei" pitchFamily="49" charset="-122"/>
                <a:ea typeface="SimHei" pitchFamily="49" charset="-122"/>
                <a:sym typeface="Wingdings" pitchFamily="2" charset="2"/>
              </a:rPr>
              <a:t> </a:t>
            </a:r>
            <a:r>
              <a:rPr lang="zh-CN" altLang="en-US" sz="1400">
                <a:solidFill>
                  <a:srgbClr val="006600"/>
                </a:solidFill>
                <a:latin typeface="SimHei" pitchFamily="49" charset="-122"/>
                <a:ea typeface="SimHei" pitchFamily="49" charset="-122"/>
                <a:sym typeface="Wingdings" pitchFamily="2" charset="2"/>
              </a:rPr>
              <a:t> </a:t>
            </a:r>
            <a:endParaRPr lang="zh-CN" altLang="zh-TW" sz="1400">
              <a:solidFill>
                <a:srgbClr val="006600"/>
              </a:solidFill>
              <a:latin typeface="SimHei" pitchFamily="49" charset="-122"/>
              <a:ea typeface="SimHei" pitchFamily="49" charset="-122"/>
              <a:sym typeface="Wingdings" pitchFamily="2" charset="2"/>
            </a:endParaRP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lang="zh-CN" altLang="zh-TW" sz="1800">
                <a:solidFill>
                  <a:srgbClr val="006600"/>
                </a:solidFill>
                <a:latin typeface="SimHei" pitchFamily="49" charset="-122"/>
                <a:ea typeface="SimHei" pitchFamily="49" charset="-122"/>
                <a:sym typeface="Wingdings" pitchFamily="2" charset="2"/>
              </a:rPr>
              <a:t> </a:t>
            </a:r>
            <a:r>
              <a:rPr lang="zh-CN" altLang="en-US" sz="1800">
                <a:solidFill>
                  <a:srgbClr val="006600"/>
                </a:solidFill>
                <a:latin typeface="SimHei" pitchFamily="49" charset="-122"/>
                <a:ea typeface="SimHei" pitchFamily="49" charset="-122"/>
                <a:sym typeface="Wingdings" pitchFamily="2" charset="2"/>
              </a:rPr>
              <a:t> </a:t>
            </a:r>
            <a:endParaRPr lang="zh-CN" altLang="zh-TW" sz="1800">
              <a:solidFill>
                <a:srgbClr val="006600"/>
              </a:solidFill>
              <a:latin typeface="SimHei" pitchFamily="49" charset="-122"/>
              <a:ea typeface="SimHei" pitchFamily="49" charset="-122"/>
              <a:sym typeface="Wingdings" pitchFamily="2" charset="2"/>
            </a:endParaRP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lang="zh-CN" altLang="zh-TW" sz="2400">
                <a:solidFill>
                  <a:srgbClr val="006600"/>
                </a:solidFill>
                <a:latin typeface="SimHei" pitchFamily="49" charset="-122"/>
                <a:ea typeface="SimHei" pitchFamily="49" charset="-122"/>
                <a:sym typeface="Wingdings" pitchFamily="2" charset="2"/>
              </a:rPr>
              <a:t> </a:t>
            </a:r>
            <a:r>
              <a:rPr lang="zh-CN" altLang="en-US" sz="2400">
                <a:solidFill>
                  <a:srgbClr val="006600"/>
                </a:solidFill>
                <a:latin typeface="SimHei" pitchFamily="49" charset="-122"/>
                <a:ea typeface="SimHei" pitchFamily="49" charset="-122"/>
                <a:sym typeface="Wingdings" pitchFamily="2" charset="2"/>
              </a:rPr>
              <a:t> </a:t>
            </a:r>
            <a:r>
              <a:rPr lang="zh-CN" altLang="en-US" sz="2800">
                <a:solidFill>
                  <a:srgbClr val="008000"/>
                </a:solidFill>
                <a:latin typeface="SimHei" pitchFamily="49" charset="-122"/>
                <a:ea typeface="SimHei" pitchFamily="49" charset="-122"/>
                <a:sym typeface="Wingdings" pitchFamily="2" charset="2"/>
              </a:rPr>
              <a:t>疏散胸部能量，上而越之最後達至命門，激活命門細胞運動，</a:t>
            </a:r>
            <a:r>
              <a:rPr lang="zh-CN" altLang="zh-TW" sz="2800">
                <a:solidFill>
                  <a:srgbClr val="008000"/>
                </a:solidFill>
                <a:latin typeface="SimHei" pitchFamily="49" charset="-122"/>
                <a:ea typeface="SimHei" pitchFamily="49" charset="-122"/>
                <a:sym typeface="Wingdings" pitchFamily="2" charset="2"/>
              </a:rPr>
              <a:t>故補腎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lang="zh-CN" altLang="zh-TW" sz="2800">
                <a:solidFill>
                  <a:srgbClr val="008000"/>
                </a:solidFill>
                <a:latin typeface="SimHei" pitchFamily="49" charset="-122"/>
                <a:ea typeface="SimHei" pitchFamily="49" charset="-122"/>
                <a:sym typeface="Wingdings" pitchFamily="2" charset="2"/>
              </a:rPr>
              <a:t> </a:t>
            </a:r>
            <a:r>
              <a:rPr lang="zh-CN" altLang="en-US" sz="2800">
                <a:solidFill>
                  <a:srgbClr val="008000"/>
                </a:solidFill>
                <a:latin typeface="SimHei" pitchFamily="49" charset="-122"/>
                <a:ea typeface="SimHei" pitchFamily="49" charset="-122"/>
                <a:sym typeface="Wingdings" pitchFamily="2" charset="2"/>
              </a:rPr>
              <a:t> 因胸部壓力降低，腹腔能量向上運動，胰臟周圍空間</a:t>
            </a:r>
            <a:r>
              <a:rPr lang="zh-CN" altLang="zh-TW" sz="2800">
                <a:solidFill>
                  <a:srgbClr val="008000"/>
                </a:solidFill>
                <a:latin typeface="SimHei" pitchFamily="49" charset="-122"/>
                <a:ea typeface="SimHei" pitchFamily="49" charset="-122"/>
                <a:sym typeface="Wingdings" pitchFamily="2" charset="2"/>
              </a:rPr>
              <a:t>改善，故能</a:t>
            </a:r>
            <a:r>
              <a:rPr lang="zh-CN" altLang="en-US" sz="2800">
                <a:solidFill>
                  <a:srgbClr val="008000"/>
                </a:solidFill>
                <a:latin typeface="SimHei" pitchFamily="49" charset="-122"/>
                <a:ea typeface="SimHei" pitchFamily="49" charset="-122"/>
                <a:sym typeface="Wingdings" pitchFamily="2" charset="2"/>
              </a:rPr>
              <a:t>治療糖尿病</a:t>
            </a:r>
            <a:r>
              <a:rPr lang="zh-CN" altLang="zh-TW" sz="2800">
                <a:solidFill>
                  <a:srgbClr val="008000"/>
                </a:solidFill>
                <a:latin typeface="SimHei" pitchFamily="49" charset="-122"/>
                <a:ea typeface="SimHei" pitchFamily="49" charset="-122"/>
                <a:sym typeface="Wingdings" pitchFamily="2" charset="2"/>
              </a:rPr>
              <a:t>等中焦堵塞問題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endParaRPr lang="zh-CN" altLang="en-US" sz="2800">
              <a:solidFill>
                <a:srgbClr val="006600"/>
              </a:solidFill>
              <a:latin typeface="SimHei" pitchFamily="49" charset="-122"/>
              <a:ea typeface="SimHei" pitchFamily="49" charset="-122"/>
              <a:sym typeface="Wingdings" pitchFamily="2" charset="2"/>
            </a:endParaRPr>
          </a:p>
          <a:p>
            <a:pPr>
              <a:lnSpc>
                <a:spcPct val="90000"/>
              </a:lnSpc>
              <a:buFont typeface="Arial" pitchFamily="34" charset="0"/>
              <a:buNone/>
            </a:pPr>
            <a:endParaRPr lang="zh-CN" altLang="en-US" sz="2800">
              <a:latin typeface="SimHei" pitchFamily="49" charset="-122"/>
              <a:ea typeface="SimHei" pitchFamily="49" charset="-122"/>
              <a:sym typeface="Wingdings" pitchFamily="2" charset="2"/>
            </a:endParaRPr>
          </a:p>
          <a:p>
            <a:pPr>
              <a:lnSpc>
                <a:spcPct val="90000"/>
              </a:lnSpc>
              <a:buFont typeface="Arial" pitchFamily="34" charset="0"/>
              <a:buNone/>
            </a:pPr>
            <a:endParaRPr lang="zh-CN" altLang="en-US" sz="1200">
              <a:latin typeface="SimHei" pitchFamily="49" charset="-122"/>
              <a:ea typeface="SimHei" pitchFamily="49" charset="-122"/>
              <a:sym typeface="Wingdings" pitchFamily="2" charset="2"/>
            </a:endParaRPr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2133600"/>
            <a:ext cx="2447925" cy="1825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800" b="1">
                <a:solidFill>
                  <a:srgbClr val="CC3300"/>
                </a:solidFill>
                <a:ea typeface="新細明體" pitchFamily="18" charset="-120"/>
              </a:rPr>
              <a:t>治病因，只調公轉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SzPct val="50000"/>
              <a:buFont typeface="Wingdings" pitchFamily="2" charset="2"/>
              <a:buChar char="l"/>
            </a:pPr>
            <a:r>
              <a:rPr lang="zh-TW" altLang="en-US" sz="3600" b="1">
                <a:solidFill>
                  <a:srgbClr val="006600"/>
                </a:solidFill>
                <a:ea typeface="新細明體" pitchFamily="18" charset="-120"/>
              </a:rPr>
              <a:t>藥物一線論，只調整公轉</a:t>
            </a:r>
          </a:p>
          <a:p>
            <a:pPr>
              <a:spcBef>
                <a:spcPct val="15000"/>
              </a:spcBef>
              <a:buSzPct val="50000"/>
              <a:buFont typeface="Wingdings" pitchFamily="2" charset="2"/>
              <a:buChar char="l"/>
            </a:pPr>
            <a:r>
              <a:rPr lang="zh-TW" altLang="en-US" sz="3600" b="1">
                <a:solidFill>
                  <a:srgbClr val="006600"/>
                </a:solidFill>
                <a:ea typeface="新細明體" pitchFamily="18" charset="-120"/>
              </a:rPr>
              <a:t>儘管一個人可能有多種疾病，但病因   往往都是同一個。治病只針對病因，不針對具體的病名</a:t>
            </a:r>
          </a:p>
          <a:p>
            <a:pPr>
              <a:spcBef>
                <a:spcPct val="15000"/>
              </a:spcBef>
              <a:buSzPct val="50000"/>
              <a:buFont typeface="Wingdings" pitchFamily="2" charset="2"/>
              <a:buChar char="l"/>
            </a:pPr>
            <a:r>
              <a:rPr lang="zh-TW" altLang="en-US" sz="3600" b="1">
                <a:solidFill>
                  <a:srgbClr val="006600"/>
                </a:solidFill>
                <a:ea typeface="新細明體" pitchFamily="18" charset="-120"/>
              </a:rPr>
              <a:t>不必像西醫和傳統中醫多病重複用藥，不會造成多線用藥引起新的污染、新的堵塞</a:t>
            </a:r>
            <a:r>
              <a:rPr lang="zh-TW" altLang="en-US" sz="3600">
                <a:solidFill>
                  <a:srgbClr val="006600"/>
                </a:solidFill>
                <a:ea typeface="新細明體" pitchFamily="18" charset="-12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r>
              <a:rPr lang="zh-CN" altLang="en-US" sz="4800">
                <a:solidFill>
                  <a:srgbClr val="CC3300"/>
                </a:solidFill>
                <a:ea typeface="SimHei" pitchFamily="49" charset="-122"/>
              </a:rPr>
              <a:t>藥物用量的精妙變化</a:t>
            </a:r>
          </a:p>
        </p:txBody>
      </p:sp>
      <p:sp>
        <p:nvSpPr>
          <p:cNvPr id="12291" name="Rectangle 3"/>
          <p:cNvSpPr>
            <a:spLocks noChangeArrowheads="1"/>
          </p:cNvSpPr>
          <p:nvPr>
            <p:ph type="body" idx="1"/>
          </p:nvPr>
        </p:nvSpPr>
        <p:spPr>
          <a:xfrm>
            <a:off x="468313" y="1484313"/>
            <a:ext cx="8229600" cy="4525962"/>
          </a:xfrm>
        </p:spPr>
        <p:txBody>
          <a:bodyPr/>
          <a:lstStyle/>
          <a:p>
            <a:pPr>
              <a:buFont typeface="Arial" pitchFamily="34" charset="0"/>
              <a:buNone/>
            </a:pPr>
            <a:r>
              <a:rPr lang="zh-CN" altLang="zh-TW">
                <a:ea typeface="宋体" pitchFamily="2" charset="-122"/>
                <a:sym typeface="Wingdings" pitchFamily="2" charset="2"/>
              </a:rPr>
              <a:t> </a:t>
            </a:r>
            <a:r>
              <a:rPr lang="zh-CN" altLang="en-US">
                <a:ea typeface="宋体" pitchFamily="2" charset="-122"/>
                <a:sym typeface="Wingdings" pitchFamily="2" charset="2"/>
              </a:rPr>
              <a:t> </a:t>
            </a:r>
            <a:r>
              <a:rPr lang="zh-CN" altLang="zh-TW">
                <a:ea typeface="宋体" pitchFamily="2" charset="-122"/>
                <a:sym typeface="Wingdings" pitchFamily="2" charset="2"/>
              </a:rPr>
              <a:t> </a:t>
            </a:r>
            <a:r>
              <a:rPr lang="zh-CN" altLang="en-US" sz="4000">
                <a:solidFill>
                  <a:schemeClr val="accent1"/>
                </a:solidFill>
                <a:latin typeface="SimHei" pitchFamily="49" charset="-122"/>
                <a:ea typeface="SimHei" pitchFamily="49" charset="-122"/>
                <a:sym typeface="Wingdings" pitchFamily="2" charset="2"/>
              </a:rPr>
              <a:t>同一味藥物，用量差異所發揮的作用就不盡相同</a:t>
            </a:r>
            <a:endParaRPr lang="zh-CN" altLang="zh-TW" sz="4000">
              <a:solidFill>
                <a:schemeClr val="accent1"/>
              </a:solidFill>
              <a:latin typeface="SimHei" pitchFamily="49" charset="-122"/>
              <a:ea typeface="SimHei" pitchFamily="49" charset="-122"/>
              <a:sym typeface="Wingdings" pitchFamily="2" charset="2"/>
            </a:endParaRPr>
          </a:p>
          <a:p>
            <a:pPr>
              <a:buFont typeface="Arial" pitchFamily="34" charset="0"/>
              <a:buNone/>
            </a:pPr>
            <a:r>
              <a:rPr lang="zh-CN" altLang="zh-TW" sz="4000">
                <a:solidFill>
                  <a:srgbClr val="008000"/>
                </a:solidFill>
                <a:latin typeface="SimHei" pitchFamily="49" charset="-122"/>
                <a:ea typeface="SimHei" pitchFamily="49" charset="-122"/>
                <a:sym typeface="Wingdings" pitchFamily="2" charset="2"/>
              </a:rPr>
              <a:t> </a:t>
            </a:r>
            <a:r>
              <a:rPr lang="zh-CN" altLang="en-US" sz="4000">
                <a:solidFill>
                  <a:srgbClr val="008000"/>
                </a:solidFill>
                <a:latin typeface="SimHei" pitchFamily="49" charset="-122"/>
                <a:ea typeface="SimHei" pitchFamily="49" charset="-122"/>
                <a:sym typeface="Wingdings" pitchFamily="2" charset="2"/>
              </a:rPr>
              <a:t> </a:t>
            </a:r>
            <a:r>
              <a:rPr lang="zh-CN" altLang="zh-TW" sz="4000">
                <a:solidFill>
                  <a:srgbClr val="008000"/>
                </a:solidFill>
                <a:latin typeface="SimHei" pitchFamily="49" charset="-122"/>
                <a:ea typeface="SimHei" pitchFamily="49" charset="-122"/>
                <a:sym typeface="Wingdings" pitchFamily="2" charset="2"/>
              </a:rPr>
              <a:t> </a:t>
            </a:r>
            <a:r>
              <a:rPr lang="zh-CN" altLang="en-US" sz="4000">
                <a:solidFill>
                  <a:srgbClr val="008000"/>
                </a:solidFill>
                <a:latin typeface="SimHei" pitchFamily="49" charset="-122"/>
                <a:ea typeface="SimHei" pitchFamily="49" charset="-122"/>
                <a:sym typeface="Wingdings" pitchFamily="2" charset="2"/>
              </a:rPr>
              <a:t>例如：公英量小可引會陰區能量快速向上，越過肩胛向外焦空間運動；量大則引動下焦能量</a:t>
            </a:r>
            <a:r>
              <a:rPr lang="zh-CN" altLang="en-US" sz="4000">
                <a:solidFill>
                  <a:srgbClr val="008000"/>
                </a:solidFill>
                <a:ea typeface="SimHei" pitchFamily="49" charset="-122"/>
                <a:sym typeface="Wingdings" pitchFamily="2" charset="2"/>
              </a:rPr>
              <a:t>轉</a:t>
            </a:r>
            <a:r>
              <a:rPr lang="zh-CN" altLang="en-US" sz="4000">
                <a:solidFill>
                  <a:srgbClr val="008000"/>
                </a:solidFill>
                <a:latin typeface="SimHei" pitchFamily="49" charset="-122"/>
                <a:ea typeface="SimHei" pitchFamily="49" charset="-122"/>
                <a:sym typeface="Wingdings" pitchFamily="2" charset="2"/>
              </a:rPr>
              <a:t>動，產生補的效應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5400">
                <a:solidFill>
                  <a:srgbClr val="CC3300"/>
                </a:solidFill>
                <a:ea typeface="SimHei" pitchFamily="49" charset="-122"/>
              </a:rPr>
              <a:t>小方治病的特色</a:t>
            </a:r>
            <a:endParaRPr lang="zh-HK" altLang="zh-HK" sz="5400">
              <a:solidFill>
                <a:srgbClr val="CC3300"/>
              </a:solidFill>
              <a:ea typeface="SimHei" pitchFamily="49" charset="-122"/>
            </a:endParaRPr>
          </a:p>
        </p:txBody>
      </p:sp>
      <p:sp>
        <p:nvSpPr>
          <p:cNvPr id="13315" name="Rectangle 3"/>
          <p:cNvSpPr>
            <a:spLocks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4400">
                <a:solidFill>
                  <a:srgbClr val="006600"/>
                </a:solidFill>
                <a:ea typeface="SimHei" pitchFamily="49" charset="-122"/>
              </a:rPr>
              <a:t>藥味少，藥量小，價錢廉，藥味淡，氣味輕，在人體空間走動迅速，歸於公轉</a:t>
            </a:r>
          </a:p>
          <a:p>
            <a:r>
              <a:rPr lang="zh-CN" altLang="en-US" sz="4400">
                <a:solidFill>
                  <a:srgbClr val="006600"/>
                </a:solidFill>
                <a:ea typeface="SimHei" pitchFamily="49" charset="-122"/>
              </a:rPr>
              <a:t>所謂邪氣就是能量極度積聚，高濃度能量散開後便沒有邪氣</a:t>
            </a:r>
          </a:p>
          <a:p>
            <a:r>
              <a:rPr lang="zh-CN" altLang="en-US" sz="4400">
                <a:solidFill>
                  <a:srgbClr val="006600"/>
                </a:solidFill>
                <a:ea typeface="SimHei" pitchFamily="49" charset="-122"/>
              </a:rPr>
              <a:t>化廢為寳，瀉亦是補</a:t>
            </a:r>
            <a:endParaRPr lang="zh-HK" altLang="zh-HK" sz="4400">
              <a:solidFill>
                <a:srgbClr val="006600"/>
              </a:solidFill>
              <a:ea typeface="SimHei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solidFill>
                  <a:srgbClr val="CC3300"/>
                </a:solidFill>
                <a:ea typeface="SimHei" pitchFamily="49" charset="-122"/>
              </a:rPr>
              <a:t>公轉可使高能量運行</a:t>
            </a:r>
            <a:r>
              <a:rPr lang="zh-TW" altLang="en-US">
                <a:solidFill>
                  <a:srgbClr val="CC3300"/>
                </a:solidFill>
                <a:ea typeface="SimHei" pitchFamily="49" charset="-122"/>
              </a:rPr>
              <a:t>消散</a:t>
            </a:r>
          </a:p>
        </p:txBody>
      </p:sp>
      <p:pic>
        <p:nvPicPr>
          <p:cNvPr id="26628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48038" y="2636838"/>
            <a:ext cx="3240087" cy="3933825"/>
          </a:xfrm>
          <a:noFill/>
          <a:ln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539750" y="1484313"/>
            <a:ext cx="8424863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4000">
                <a:solidFill>
                  <a:srgbClr val="006600"/>
                </a:solidFill>
                <a:ea typeface="SimHei" pitchFamily="49" charset="-122"/>
              </a:rPr>
              <a:t>公轉過程中，高能量運行中自行參與混化、異化及產生撞擊而得到消散</a:t>
            </a:r>
            <a:endParaRPr lang="zh-TW" altLang="en-US" sz="4000">
              <a:solidFill>
                <a:srgbClr val="006600"/>
              </a:solidFill>
              <a:ea typeface="SimHei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5400">
                <a:solidFill>
                  <a:schemeClr val="accent2"/>
                </a:solidFill>
                <a:ea typeface="SimHei" pitchFamily="49" charset="-122"/>
              </a:rPr>
              <a:t>小方煎藥方法和原理</a:t>
            </a:r>
            <a:endParaRPr lang="zh-HK" altLang="zh-HK" sz="5400">
              <a:solidFill>
                <a:schemeClr val="accent2"/>
              </a:solidFill>
              <a:ea typeface="SimHei" pitchFamily="49" charset="-122"/>
            </a:endParaRPr>
          </a:p>
        </p:txBody>
      </p:sp>
      <p:sp>
        <p:nvSpPr>
          <p:cNvPr id="14339" name="Rectangle 3"/>
          <p:cNvSpPr>
            <a:spLocks noChangeArrowheads="1"/>
          </p:cNvSpPr>
          <p:nvPr>
            <p:ph type="body" idx="1"/>
          </p:nvPr>
        </p:nvSpPr>
        <p:spPr>
          <a:xfrm>
            <a:off x="250825" y="1557338"/>
            <a:ext cx="8713788" cy="4452937"/>
          </a:xfrm>
        </p:spPr>
        <p:txBody>
          <a:bodyPr/>
          <a:lstStyle/>
          <a:p>
            <a:pPr>
              <a:lnSpc>
                <a:spcPct val="80000"/>
              </a:lnSpc>
              <a:buFont typeface="Arial" pitchFamily="34" charset="0"/>
              <a:buNone/>
            </a:pPr>
            <a:r>
              <a:rPr lang="zh-CN" altLang="zh-TW" sz="2000">
                <a:solidFill>
                  <a:srgbClr val="CC3300"/>
                </a:solidFill>
                <a:ea typeface="宋体" pitchFamily="2" charset="-122"/>
              </a:rPr>
              <a:t> </a:t>
            </a:r>
            <a:r>
              <a:rPr lang="zh-CN" altLang="en-US" sz="2000">
                <a:solidFill>
                  <a:srgbClr val="CC3300"/>
                </a:solidFill>
                <a:ea typeface="宋体" pitchFamily="2" charset="-122"/>
              </a:rPr>
              <a:t> </a:t>
            </a:r>
            <a:r>
              <a:rPr lang="zh-CN" altLang="zh-TW" sz="2000">
                <a:solidFill>
                  <a:srgbClr val="CC3300"/>
                </a:solidFill>
                <a:ea typeface="宋体" pitchFamily="2" charset="-122"/>
              </a:rPr>
              <a:t> </a:t>
            </a:r>
            <a:r>
              <a:rPr lang="zh-CN" altLang="en-US" sz="2000">
                <a:solidFill>
                  <a:srgbClr val="CC3300"/>
                </a:solidFill>
                <a:ea typeface="宋体" pitchFamily="2" charset="-122"/>
              </a:rPr>
              <a:t> </a:t>
            </a:r>
            <a:r>
              <a:rPr lang="zh-CN" altLang="zh-TW" sz="2000">
                <a:solidFill>
                  <a:srgbClr val="CC3300"/>
                </a:solidFill>
                <a:ea typeface="宋体" pitchFamily="2" charset="-122"/>
              </a:rPr>
              <a:t> </a:t>
            </a:r>
            <a:r>
              <a:rPr lang="zh-CN" altLang="en-US" sz="2000">
                <a:solidFill>
                  <a:srgbClr val="CC3300"/>
                </a:solidFill>
                <a:ea typeface="宋体" pitchFamily="2" charset="-122"/>
              </a:rPr>
              <a:t> </a:t>
            </a:r>
            <a:r>
              <a:rPr lang="zh-CN" altLang="zh-TW" sz="2000">
                <a:solidFill>
                  <a:srgbClr val="CC3300"/>
                </a:solidFill>
                <a:ea typeface="宋体" pitchFamily="2" charset="-122"/>
              </a:rPr>
              <a:t> </a:t>
            </a:r>
            <a:r>
              <a:rPr lang="zh-CN" altLang="en-US" sz="2000">
                <a:solidFill>
                  <a:srgbClr val="CC3300"/>
                </a:solidFill>
                <a:ea typeface="宋体" pitchFamily="2" charset="-122"/>
              </a:rPr>
              <a:t> </a:t>
            </a:r>
            <a:r>
              <a:rPr lang="zh-CN" altLang="zh-TW" sz="2000">
                <a:solidFill>
                  <a:srgbClr val="CC3300"/>
                </a:solidFill>
                <a:ea typeface="宋体" pitchFamily="2" charset="-122"/>
              </a:rPr>
              <a:t> </a:t>
            </a:r>
            <a:r>
              <a:rPr lang="zh-CN" altLang="en-US" sz="2000">
                <a:solidFill>
                  <a:srgbClr val="CC3300"/>
                </a:solidFill>
                <a:ea typeface="宋体" pitchFamily="2" charset="-122"/>
              </a:rPr>
              <a:t> </a:t>
            </a:r>
            <a:r>
              <a:rPr lang="zh-CN" altLang="zh-TW" sz="2000">
                <a:solidFill>
                  <a:srgbClr val="CC3300"/>
                </a:solidFill>
                <a:ea typeface="宋体" pitchFamily="2" charset="-122"/>
              </a:rPr>
              <a:t> </a:t>
            </a:r>
            <a:r>
              <a:rPr lang="zh-CN" altLang="en-US" sz="2000">
                <a:solidFill>
                  <a:srgbClr val="CC3300"/>
                </a:solidFill>
                <a:ea typeface="宋体" pitchFamily="2" charset="-122"/>
              </a:rPr>
              <a:t> </a:t>
            </a:r>
            <a:r>
              <a:rPr lang="zh-CN" altLang="zh-TW" sz="2000">
                <a:solidFill>
                  <a:srgbClr val="CC3300"/>
                </a:solidFill>
                <a:ea typeface="宋体" pitchFamily="2" charset="-122"/>
              </a:rPr>
              <a:t> </a:t>
            </a:r>
            <a:r>
              <a:rPr lang="zh-CN" altLang="en-US" sz="2000">
                <a:solidFill>
                  <a:srgbClr val="CC3300"/>
                </a:solidFill>
                <a:ea typeface="宋体" pitchFamily="2" charset="-122"/>
              </a:rPr>
              <a:t> </a:t>
            </a:r>
            <a:r>
              <a:rPr lang="zh-CN" altLang="zh-TW" sz="2000">
                <a:solidFill>
                  <a:srgbClr val="CC3300"/>
                </a:solidFill>
                <a:ea typeface="宋体" pitchFamily="2" charset="-122"/>
              </a:rPr>
              <a:t> </a:t>
            </a:r>
            <a:r>
              <a:rPr lang="zh-CN" altLang="en-US" sz="2000">
                <a:solidFill>
                  <a:srgbClr val="CC3300"/>
                </a:solidFill>
                <a:ea typeface="宋体" pitchFamily="2" charset="-122"/>
              </a:rPr>
              <a:t> </a:t>
            </a:r>
            <a:r>
              <a:rPr lang="zh-CN" altLang="zh-TW" sz="2000">
                <a:solidFill>
                  <a:srgbClr val="CC3300"/>
                </a:solidFill>
                <a:ea typeface="宋体" pitchFamily="2" charset="-122"/>
              </a:rPr>
              <a:t> </a:t>
            </a:r>
            <a:r>
              <a:rPr lang="zh-CN" altLang="en-US" sz="2000">
                <a:solidFill>
                  <a:srgbClr val="CC3300"/>
                </a:solidFill>
                <a:ea typeface="宋体" pitchFamily="2" charset="-122"/>
              </a:rPr>
              <a:t> </a:t>
            </a:r>
            <a:r>
              <a:rPr lang="zh-CN" altLang="zh-TW" sz="2000">
                <a:solidFill>
                  <a:srgbClr val="CC3300"/>
                </a:solidFill>
                <a:ea typeface="宋体" pitchFamily="2" charset="-122"/>
              </a:rPr>
              <a:t> </a:t>
            </a:r>
            <a:r>
              <a:rPr lang="zh-CN" altLang="en-US" sz="2000">
                <a:solidFill>
                  <a:srgbClr val="CC3300"/>
                </a:solidFill>
                <a:ea typeface="宋体" pitchFamily="2" charset="-122"/>
              </a:rPr>
              <a:t> </a:t>
            </a:r>
            <a:r>
              <a:rPr lang="zh-CN" altLang="zh-TW" sz="2000">
                <a:solidFill>
                  <a:srgbClr val="CC3300"/>
                </a:solidFill>
                <a:ea typeface="宋体" pitchFamily="2" charset="-122"/>
              </a:rPr>
              <a:t> </a:t>
            </a:r>
            <a:r>
              <a:rPr lang="zh-CN" altLang="en-US" sz="2000">
                <a:solidFill>
                  <a:srgbClr val="CC3300"/>
                </a:solidFill>
                <a:ea typeface="宋体" pitchFamily="2" charset="-122"/>
              </a:rPr>
              <a:t> </a:t>
            </a:r>
            <a:r>
              <a:rPr lang="zh-CN" altLang="zh-TW" sz="2000">
                <a:solidFill>
                  <a:srgbClr val="CC3300"/>
                </a:solidFill>
                <a:ea typeface="宋体" pitchFamily="2" charset="-122"/>
              </a:rPr>
              <a:t> </a:t>
            </a:r>
            <a:r>
              <a:rPr lang="zh-CN" altLang="en-US" sz="2000">
                <a:solidFill>
                  <a:srgbClr val="CC3300"/>
                </a:solidFill>
                <a:ea typeface="宋体" pitchFamily="2" charset="-122"/>
              </a:rPr>
              <a:t> </a:t>
            </a:r>
            <a:r>
              <a:rPr lang="zh-CN" altLang="zh-TW" sz="2000">
                <a:solidFill>
                  <a:srgbClr val="CC3300"/>
                </a:solidFill>
                <a:ea typeface="宋体" pitchFamily="2" charset="-122"/>
              </a:rPr>
              <a:t> </a:t>
            </a:r>
            <a:r>
              <a:rPr lang="zh-CN" altLang="en-US" sz="4000">
                <a:solidFill>
                  <a:srgbClr val="FF9900"/>
                </a:solidFill>
                <a:ea typeface="SimHei" pitchFamily="49" charset="-122"/>
              </a:rPr>
              <a:t>方法：</a:t>
            </a:r>
            <a:endParaRPr lang="zh-CN" altLang="zh-TW" sz="4000">
              <a:solidFill>
                <a:srgbClr val="FF9900"/>
              </a:solidFill>
              <a:ea typeface="SimHei" pitchFamily="49" charset="-122"/>
            </a:endParaRPr>
          </a:p>
          <a:p>
            <a:pPr>
              <a:lnSpc>
                <a:spcPct val="95000"/>
              </a:lnSpc>
              <a:spcBef>
                <a:spcPct val="5000"/>
              </a:spcBef>
            </a:pPr>
            <a:r>
              <a:rPr lang="zh-CN" altLang="en-US" sz="3600">
                <a:solidFill>
                  <a:schemeClr val="hlink"/>
                </a:solidFill>
                <a:ea typeface="SimHei" pitchFamily="49" charset="-122"/>
              </a:rPr>
              <a:t>不需浸泡，不需沖洗</a:t>
            </a:r>
          </a:p>
          <a:p>
            <a:pPr>
              <a:lnSpc>
                <a:spcPct val="95000"/>
              </a:lnSpc>
              <a:spcBef>
                <a:spcPct val="5000"/>
              </a:spcBef>
            </a:pPr>
            <a:r>
              <a:rPr lang="zh-CN" altLang="en-US" sz="3600">
                <a:solidFill>
                  <a:schemeClr val="hlink"/>
                </a:solidFill>
                <a:ea typeface="SimHei" pitchFamily="49" charset="-122"/>
              </a:rPr>
              <a:t>兩碗水</a:t>
            </a:r>
            <a:r>
              <a:rPr lang="zh-CN" altLang="zh-TW" sz="3600">
                <a:solidFill>
                  <a:schemeClr val="hlink"/>
                </a:solidFill>
                <a:ea typeface="SimHei" pitchFamily="49" charset="-122"/>
              </a:rPr>
              <a:t>連藥</a:t>
            </a:r>
            <a:r>
              <a:rPr lang="zh-CN" altLang="en-US" sz="3600">
                <a:solidFill>
                  <a:schemeClr val="hlink"/>
                </a:solidFill>
                <a:ea typeface="SimHei" pitchFamily="49" charset="-122"/>
              </a:rPr>
              <a:t>煮</a:t>
            </a:r>
            <a:r>
              <a:rPr lang="zh-CN" altLang="zh-TW" sz="3600">
                <a:solidFill>
                  <a:schemeClr val="hlink"/>
                </a:solidFill>
                <a:ea typeface="SimHei" pitchFamily="49" charset="-122"/>
              </a:rPr>
              <a:t>，水</a:t>
            </a:r>
            <a:r>
              <a:rPr lang="zh-CN" altLang="en-US" sz="3600">
                <a:solidFill>
                  <a:schemeClr val="hlink"/>
                </a:solidFill>
                <a:ea typeface="SimHei" pitchFamily="49" charset="-122"/>
              </a:rPr>
              <a:t>滾後一兩分鐘即可</a:t>
            </a:r>
            <a:endParaRPr lang="zh-CN" altLang="zh-TW" sz="3600">
              <a:solidFill>
                <a:schemeClr val="hlink"/>
              </a:solidFill>
              <a:ea typeface="SimHei" pitchFamily="49" charset="-122"/>
            </a:endParaRPr>
          </a:p>
          <a:p>
            <a:pPr>
              <a:lnSpc>
                <a:spcPct val="95000"/>
              </a:lnSpc>
              <a:spcBef>
                <a:spcPct val="5000"/>
              </a:spcBef>
            </a:pPr>
            <a:r>
              <a:rPr lang="zh-CN" altLang="zh-TW" sz="3600">
                <a:solidFill>
                  <a:schemeClr val="hlink"/>
                </a:solidFill>
                <a:ea typeface="SimHei" pitchFamily="49" charset="-122"/>
              </a:rPr>
              <a:t>早晚空腹各服一碗</a:t>
            </a:r>
          </a:p>
          <a:p>
            <a:pPr>
              <a:lnSpc>
                <a:spcPct val="95000"/>
              </a:lnSpc>
              <a:spcBef>
                <a:spcPct val="5000"/>
              </a:spcBef>
              <a:spcAft>
                <a:spcPct val="5000"/>
              </a:spcAft>
            </a:pPr>
            <a:r>
              <a:rPr lang="zh-CN" altLang="en-US" sz="3600">
                <a:solidFill>
                  <a:schemeClr val="hlink"/>
                </a:solidFill>
                <a:ea typeface="SimHei" pitchFamily="49" charset="-122"/>
              </a:rPr>
              <a:t>亦可</a:t>
            </a:r>
            <a:r>
              <a:rPr lang="zh-CN" altLang="zh-TW" sz="3600">
                <a:solidFill>
                  <a:schemeClr val="hlink"/>
                </a:solidFill>
                <a:ea typeface="SimHei" pitchFamily="49" charset="-122"/>
              </a:rPr>
              <a:t>用滾水直接沖泡</a:t>
            </a:r>
            <a:endParaRPr lang="zh-CN" altLang="en-US" sz="3600">
              <a:solidFill>
                <a:schemeClr val="hlink"/>
              </a:solidFill>
              <a:ea typeface="SimHei" pitchFamily="49" charset="-122"/>
            </a:endParaRPr>
          </a:p>
          <a:p>
            <a:pPr>
              <a:lnSpc>
                <a:spcPct val="75000"/>
              </a:lnSpc>
              <a:spcBef>
                <a:spcPct val="10000"/>
              </a:spcBef>
              <a:spcAft>
                <a:spcPct val="5000"/>
              </a:spcAft>
              <a:buFont typeface="Arial" pitchFamily="34" charset="0"/>
              <a:buNone/>
            </a:pPr>
            <a:endParaRPr lang="zh-CN" altLang="zh-TW" sz="3600">
              <a:solidFill>
                <a:schemeClr val="hlink"/>
              </a:solidFill>
              <a:ea typeface="SimHei" pitchFamily="49" charset="-122"/>
            </a:endParaRPr>
          </a:p>
          <a:p>
            <a:pPr>
              <a:lnSpc>
                <a:spcPct val="85000"/>
              </a:lnSpc>
              <a:spcBef>
                <a:spcPct val="10000"/>
              </a:spcBef>
              <a:spcAft>
                <a:spcPct val="5000"/>
              </a:spcAft>
              <a:buFont typeface="Arial" pitchFamily="34" charset="0"/>
              <a:buNone/>
            </a:pPr>
            <a:r>
              <a:rPr lang="zh-CN" altLang="zh-TW" sz="2000">
                <a:solidFill>
                  <a:srgbClr val="CC3300"/>
                </a:solidFill>
                <a:ea typeface="宋体" pitchFamily="2" charset="-122"/>
              </a:rPr>
              <a:t> </a:t>
            </a:r>
            <a:r>
              <a:rPr lang="zh-CN" altLang="en-US" sz="2000">
                <a:solidFill>
                  <a:srgbClr val="CC3300"/>
                </a:solidFill>
                <a:ea typeface="宋体" pitchFamily="2" charset="-122"/>
              </a:rPr>
              <a:t> </a:t>
            </a:r>
            <a:r>
              <a:rPr lang="zh-CN" altLang="zh-TW" sz="2000">
                <a:solidFill>
                  <a:srgbClr val="CC3300"/>
                </a:solidFill>
                <a:ea typeface="宋体" pitchFamily="2" charset="-122"/>
              </a:rPr>
              <a:t>  </a:t>
            </a:r>
            <a:r>
              <a:rPr lang="zh-CN" altLang="en-US" sz="3600">
                <a:solidFill>
                  <a:srgbClr val="CC3300"/>
                </a:solidFill>
                <a:ea typeface="SimHei" pitchFamily="49" charset="-122"/>
              </a:rPr>
              <a:t>原理：</a:t>
            </a:r>
            <a:r>
              <a:rPr lang="zh-CN" altLang="en-US" sz="3600">
                <a:solidFill>
                  <a:srgbClr val="008000"/>
                </a:solidFill>
                <a:latin typeface="SimHei" pitchFamily="49" charset="-122"/>
                <a:ea typeface="SimHei" pitchFamily="49" charset="-122"/>
              </a:rPr>
              <a:t>濃度低，氣味淡，走動力強</a:t>
            </a:r>
            <a:r>
              <a:rPr lang="zh-HK" altLang="zh-HK" sz="3600">
                <a:solidFill>
                  <a:srgbClr val="008000"/>
                </a:solidFill>
                <a:latin typeface="SimHei" pitchFamily="49" charset="-122"/>
                <a:ea typeface="SimHei" pitchFamily="49" charset="-122"/>
              </a:rPr>
              <a:t>，</a:t>
            </a:r>
            <a:r>
              <a:rPr lang="en-US" altLang="zh-TW" sz="3600">
                <a:solidFill>
                  <a:srgbClr val="008000"/>
                </a:solidFill>
                <a:latin typeface="SimHei" pitchFamily="49" charset="-122"/>
                <a:ea typeface="SimHei" pitchFamily="49" charset="-122"/>
              </a:rPr>
              <a:t>   </a:t>
            </a:r>
            <a:r>
              <a:rPr lang="zh-HK" altLang="zh-HK" sz="3600">
                <a:solidFill>
                  <a:srgbClr val="008000"/>
                </a:solidFill>
                <a:latin typeface="SimHei" pitchFamily="49" charset="-122"/>
                <a:ea typeface="SimHei" pitchFamily="49" charset="-122"/>
              </a:rPr>
              <a:t>速度快、空間疏散效果好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800">
                <a:solidFill>
                  <a:srgbClr val="CC3300"/>
                </a:solidFill>
                <a:ea typeface="SimHei" pitchFamily="49" charset="-122"/>
              </a:rPr>
              <a:t>小方服藥的反應</a:t>
            </a:r>
            <a:endParaRPr lang="zh-HK" altLang="zh-HK" sz="4800">
              <a:solidFill>
                <a:srgbClr val="CC3300"/>
              </a:solidFill>
              <a:ea typeface="SimHei" pitchFamily="49" charset="-122"/>
            </a:endParaRPr>
          </a:p>
        </p:txBody>
      </p:sp>
      <p:sp>
        <p:nvSpPr>
          <p:cNvPr id="15363" name="Rectangle 3"/>
          <p:cNvSpPr>
            <a:spLocks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itchFamily="34" charset="0"/>
              <a:buNone/>
            </a:pPr>
            <a:r>
              <a:rPr lang="zh-CN" altLang="zh-TW">
                <a:ea typeface="宋体" pitchFamily="2" charset="-122"/>
              </a:rPr>
              <a:t> </a:t>
            </a:r>
            <a:r>
              <a:rPr lang="zh-CN" altLang="en-US">
                <a:ea typeface="宋体" pitchFamily="2" charset="-122"/>
              </a:rPr>
              <a:t> </a:t>
            </a:r>
            <a:r>
              <a:rPr lang="zh-CN" altLang="zh-TW">
                <a:ea typeface="宋体" pitchFamily="2" charset="-122"/>
              </a:rPr>
              <a:t> </a:t>
            </a:r>
            <a:r>
              <a:rPr lang="zh-CN" altLang="en-US" sz="4400">
                <a:solidFill>
                  <a:srgbClr val="008000"/>
                </a:solidFill>
                <a:ea typeface="SimHei" pitchFamily="49" charset="-122"/>
              </a:rPr>
              <a:t>體内能量產生變化，可能出現腹瀉，發汗，發燒，痰多，甚至出現些微疼痛退病現象，但身體沒有太大不適感，是病理轉化為生理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800">
                <a:solidFill>
                  <a:srgbClr val="CC3300"/>
                </a:solidFill>
                <a:ea typeface="SimHei" pitchFamily="49" charset="-122"/>
              </a:rPr>
              <a:t>小方服藥的反應</a:t>
            </a:r>
            <a:endParaRPr lang="zh-TW" altLang="en-US" sz="4800">
              <a:solidFill>
                <a:srgbClr val="CC3300"/>
              </a:solidFill>
              <a:ea typeface="SimHei" pitchFamily="49" charset="-122"/>
            </a:endParaRPr>
          </a:p>
        </p:txBody>
      </p:sp>
      <p:sp>
        <p:nvSpPr>
          <p:cNvPr id="28675" name="Rectangle 3"/>
          <p:cNvSpPr>
            <a:spLocks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4400">
                <a:solidFill>
                  <a:srgbClr val="008000"/>
                </a:solidFill>
                <a:ea typeface="SimHei" pitchFamily="49" charset="-122"/>
              </a:rPr>
              <a:t>多餘的、不被身體吸收的物質清除後，才利於脾升清</a:t>
            </a:r>
            <a:endParaRPr lang="zh-CN" altLang="zh-TW" sz="4400">
              <a:solidFill>
                <a:srgbClr val="008000"/>
              </a:solidFill>
              <a:ea typeface="SimHei" pitchFamily="49" charset="-122"/>
            </a:endParaRPr>
          </a:p>
          <a:p>
            <a:r>
              <a:rPr lang="zh-CN" altLang="en-US" sz="4400">
                <a:solidFill>
                  <a:srgbClr val="008000"/>
                </a:solidFill>
                <a:ea typeface="SimHei" pitchFamily="49" charset="-122"/>
              </a:rPr>
              <a:t>和傳統中醫的八法（汗吐下和溫清補消）一樣道理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>
            <p:ph type="title"/>
          </p:nvPr>
        </p:nvSpPr>
        <p:spPr>
          <a:xfrm>
            <a:off x="179388" y="0"/>
            <a:ext cx="8207375" cy="981075"/>
          </a:xfrm>
        </p:spPr>
        <p:txBody>
          <a:bodyPr/>
          <a:lstStyle/>
          <a:p>
            <a:r>
              <a:rPr lang="zh-CN" altLang="en-US">
                <a:solidFill>
                  <a:schemeClr val="accent2"/>
                </a:solidFill>
                <a:ea typeface="SimHei" pitchFamily="49" charset="-122"/>
              </a:rPr>
              <a:t>中藥藥性的認識</a:t>
            </a:r>
          </a:p>
        </p:txBody>
      </p:sp>
      <p:sp>
        <p:nvSpPr>
          <p:cNvPr id="6147" name="Rectangle 3"/>
          <p:cNvSpPr>
            <a:spLocks noChangeArrowheads="1"/>
          </p:cNvSpPr>
          <p:nvPr>
            <p:ph type="body" idx="1"/>
          </p:nvPr>
        </p:nvSpPr>
        <p:spPr>
          <a:xfrm>
            <a:off x="468313" y="908050"/>
            <a:ext cx="8280400" cy="5688013"/>
          </a:xfrm>
        </p:spPr>
        <p:txBody>
          <a:bodyPr/>
          <a:lstStyle/>
          <a:p>
            <a:r>
              <a:rPr lang="zh-CN" altLang="en-US" sz="4000">
                <a:solidFill>
                  <a:schemeClr val="folHlink"/>
                </a:solidFill>
                <a:ea typeface="SimHei" pitchFamily="49" charset="-122"/>
              </a:rPr>
              <a:t>古有神農嘗百草</a:t>
            </a:r>
          </a:p>
          <a:p>
            <a:endParaRPr lang="zh-CN" altLang="en-US" sz="4800">
              <a:solidFill>
                <a:srgbClr val="006600"/>
              </a:solidFill>
              <a:ea typeface="標楷體" pitchFamily="65" charset="-120"/>
            </a:endParaRPr>
          </a:p>
          <a:p>
            <a:endParaRPr lang="zh-CN" altLang="en-US" sz="4800">
              <a:solidFill>
                <a:srgbClr val="006600"/>
              </a:solidFill>
              <a:ea typeface="標楷體" pitchFamily="65" charset="-120"/>
            </a:endParaRPr>
          </a:p>
          <a:p>
            <a:r>
              <a:rPr lang="zh-CN" altLang="en-US" sz="4000">
                <a:solidFill>
                  <a:schemeClr val="folHlink"/>
                </a:solidFill>
                <a:ea typeface="SimHei" pitchFamily="49" charset="-122"/>
              </a:rPr>
              <a:t>明有李時珍所編著</a:t>
            </a:r>
            <a:r>
              <a:rPr lang="en-US" altLang="zh-CN" sz="4000">
                <a:solidFill>
                  <a:schemeClr val="folHlink"/>
                </a:solidFill>
                <a:ea typeface="SimHei" pitchFamily="49" charset="-122"/>
              </a:rPr>
              <a:t>《</a:t>
            </a:r>
            <a:r>
              <a:rPr lang="zh-CN" altLang="en-US" sz="4000">
                <a:solidFill>
                  <a:schemeClr val="folHlink"/>
                </a:solidFill>
                <a:ea typeface="SimHei" pitchFamily="49" charset="-122"/>
              </a:rPr>
              <a:t>本草綱目</a:t>
            </a:r>
            <a:r>
              <a:rPr lang="en-US" altLang="zh-CN" sz="4000">
                <a:solidFill>
                  <a:schemeClr val="folHlink"/>
                </a:solidFill>
                <a:ea typeface="SimHei" pitchFamily="49" charset="-122"/>
              </a:rPr>
              <a:t>》</a:t>
            </a:r>
          </a:p>
        </p:txBody>
      </p:sp>
      <p:sp>
        <p:nvSpPr>
          <p:cNvPr id="6148" name="Rectangle 4">
            <a:hlinkClick r:id="rId2"/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HK" altLang="en-US"/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4221163"/>
            <a:ext cx="2735263" cy="2303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1052513"/>
            <a:ext cx="2592388" cy="2417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2005112219161996546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40875" cy="7021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95850" y="333375"/>
            <a:ext cx="4248150" cy="6524625"/>
          </a:xfrm>
        </p:spPr>
        <p:txBody>
          <a:bodyPr/>
          <a:lstStyle/>
          <a:p>
            <a:r>
              <a:rPr lang="zh-TW" altLang="en-US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細明體" pitchFamily="49" charset="-120"/>
                <a:ea typeface="細明體" pitchFamily="49" charset="-120"/>
              </a:rPr>
              <a:t>在空間醫學理論基礎指導下，現介紹一簡單</a:t>
            </a:r>
            <a:r>
              <a:rPr lang="zh-TW" altLang="en-US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8" charset="-120"/>
              </a:rPr>
              <a:t>預</a:t>
            </a:r>
            <a:r>
              <a:rPr lang="zh-TW" altLang="en-US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細明體" pitchFamily="49" charset="-120"/>
                <a:ea typeface="細明體" pitchFamily="49" charset="-120"/>
              </a:rPr>
              <a:t>防流感小處方供大家參考。</a:t>
            </a:r>
          </a:p>
          <a:p>
            <a:pPr>
              <a:buFont typeface="Arial" pitchFamily="34" charset="0"/>
              <a:buNone/>
            </a:pPr>
            <a:endParaRPr lang="zh-TW" altLang="en-US" b="1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細明體" pitchFamily="49" charset="-120"/>
              <a:ea typeface="細明體" pitchFamily="49" charset="-120"/>
            </a:endParaRPr>
          </a:p>
          <a:p>
            <a:r>
              <a:rPr lang="zh-TW" altLang="en-US" b="1">
                <a:solidFill>
                  <a:srgbClr val="99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細明體" pitchFamily="49" charset="-120"/>
                <a:ea typeface="細明體" pitchFamily="49" charset="-120"/>
              </a:rPr>
              <a:t>小方 ： </a:t>
            </a:r>
          </a:p>
          <a:p>
            <a:pPr>
              <a:buFont typeface="Arial" pitchFamily="34" charset="0"/>
              <a:buNone/>
            </a:pPr>
            <a:r>
              <a:rPr lang="zh-TW" altLang="en-US" b="1">
                <a:solidFill>
                  <a:srgbClr val="99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細明體" pitchFamily="49" charset="-120"/>
                <a:ea typeface="細明體" pitchFamily="49" charset="-120"/>
              </a:rPr>
              <a:t>  桂枝、連翹、蒲公英 各</a:t>
            </a:r>
            <a:r>
              <a:rPr lang="en-US" altLang="zh-TW" b="1">
                <a:solidFill>
                  <a:srgbClr val="99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細明體" pitchFamily="49" charset="-120"/>
                <a:ea typeface="細明體" pitchFamily="49" charset="-120"/>
              </a:rPr>
              <a:t>1</a:t>
            </a:r>
            <a:r>
              <a:rPr lang="zh-TW" altLang="en-US" b="1">
                <a:solidFill>
                  <a:srgbClr val="99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細明體" pitchFamily="49" charset="-120"/>
                <a:ea typeface="細明體" pitchFamily="49" charset="-120"/>
              </a:rPr>
              <a:t>克</a:t>
            </a:r>
          </a:p>
          <a:p>
            <a:pPr>
              <a:buFont typeface="Arial" pitchFamily="34" charset="0"/>
              <a:buNone/>
            </a:pPr>
            <a:endParaRPr lang="zh-TW" altLang="en-US">
              <a:solidFill>
                <a:srgbClr val="9933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新細明體" pitchFamily="18" charset="-120"/>
            </a:endParaRPr>
          </a:p>
          <a:p>
            <a:endParaRPr lang="zh-TW" altLang="en-US">
              <a:ea typeface="新細明體" pitchFamily="18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981075"/>
            <a:ext cx="5543550" cy="5616575"/>
          </a:xfrm>
        </p:spPr>
        <p:txBody>
          <a:bodyPr/>
          <a:lstStyle/>
          <a:p>
            <a:r>
              <a:rPr lang="zh-TW" altLang="en-US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細明體" pitchFamily="49" charset="-120"/>
                <a:ea typeface="細明體" pitchFamily="49" charset="-120"/>
              </a:rPr>
              <a:t>用法 ：</a:t>
            </a:r>
          </a:p>
          <a:p>
            <a:pPr>
              <a:buFont typeface="Arial" pitchFamily="34" charset="0"/>
              <a:buNone/>
            </a:pPr>
            <a:r>
              <a:rPr lang="zh-TW" altLang="en-US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細明體" pitchFamily="49" charset="-120"/>
                <a:ea typeface="細明體" pitchFamily="49" charset="-120"/>
              </a:rPr>
              <a:t>	用滾水直接冲泡</a:t>
            </a:r>
            <a:r>
              <a:rPr lang="zh-TW" altLang="en-US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8" charset="-120"/>
              </a:rPr>
              <a:t>草藥</a:t>
            </a:r>
            <a:r>
              <a:rPr lang="zh-TW" altLang="en-US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細明體" pitchFamily="49" charset="-120"/>
                <a:ea typeface="細明體" pitchFamily="49" charset="-120"/>
              </a:rPr>
              <a:t>，當茶水飲用。可連泡數次直至藥淡無味，每天可喝兩至三杯。</a:t>
            </a:r>
          </a:p>
          <a:p>
            <a:pPr>
              <a:buFont typeface="Arial" pitchFamily="34" charset="0"/>
              <a:buNone/>
            </a:pPr>
            <a:r>
              <a:rPr lang="zh-TW" altLang="en-US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細明體" pitchFamily="49" charset="-120"/>
                <a:ea typeface="細明體" pitchFamily="49" charset="-120"/>
              </a:rPr>
              <a:t>	若用水煎煮，可用兩碗水連藥煮，水滾後一至兩分鐘即熄火，早晚空腹各服一碗。</a:t>
            </a:r>
          </a:p>
          <a:p>
            <a:pPr>
              <a:buFont typeface="Arial" pitchFamily="34" charset="0"/>
              <a:buNone/>
            </a:pPr>
            <a:r>
              <a:rPr lang="zh-TW" altLang="en-US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細明體" pitchFamily="49" charset="-120"/>
                <a:ea typeface="細明體" pitchFamily="49" charset="-120"/>
              </a:rPr>
              <a:t>  </a:t>
            </a:r>
            <a:r>
              <a:rPr lang="en-US" altLang="zh-TW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細明體" pitchFamily="49" charset="-120"/>
                <a:ea typeface="細明體" pitchFamily="49" charset="-120"/>
              </a:rPr>
              <a:t>(</a:t>
            </a:r>
            <a:r>
              <a:rPr lang="zh-TW" altLang="en-US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細明體" pitchFamily="49" charset="-120"/>
                <a:ea typeface="細明體" pitchFamily="49" charset="-120"/>
              </a:rPr>
              <a:t>注意</a:t>
            </a:r>
            <a:r>
              <a:rPr lang="zh-TW" altLang="en-US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8" charset="-120"/>
              </a:rPr>
              <a:t>：</a:t>
            </a:r>
            <a:r>
              <a:rPr lang="zh-TW" altLang="en-US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細明體" pitchFamily="49" charset="-120"/>
                <a:ea typeface="細明體" pitchFamily="49" charset="-120"/>
              </a:rPr>
              <a:t>每次藥量不宜過    多，煎煮不宜過久</a:t>
            </a:r>
            <a:r>
              <a:rPr lang="en-US" altLang="zh-TW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細明體" pitchFamily="49" charset="-120"/>
                <a:ea typeface="細明體" pitchFamily="49" charset="-120"/>
              </a:rPr>
              <a:t>)</a:t>
            </a:r>
          </a:p>
          <a:p>
            <a:endParaRPr lang="zh-TW" altLang="en-US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ea typeface="新細明體" pitchFamily="18" charset="-120"/>
            </a:endParaRPr>
          </a:p>
        </p:txBody>
      </p:sp>
      <p:pic>
        <p:nvPicPr>
          <p:cNvPr id="34819" name="Picture 3" descr="B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688" y="2332038"/>
            <a:ext cx="3008312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2000"/>
                                        <p:tgtEl>
                                          <p:spTgt spid="348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2000"/>
                                        <p:tgtEl>
                                          <p:spTgt spid="348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2000"/>
                                        <p:tgtEl>
                                          <p:spTgt spid="348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800" b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8" charset="-120"/>
              </a:rPr>
              <a:t>桂枝</a:t>
            </a:r>
            <a:r>
              <a:rPr lang="zh-TW" altLang="en-US">
                <a:ea typeface="新細明體" pitchFamily="18" charset="-120"/>
              </a:rPr>
              <a:t> 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9750" y="1557338"/>
            <a:ext cx="4330700" cy="46799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pPr algn="ctr">
              <a:buFont typeface="Arial" pitchFamily="34" charset="0"/>
              <a:buNone/>
            </a:pPr>
            <a:endParaRPr lang="zh-TW" altLang="en-US" sz="2800" b="1">
              <a:effectLst>
                <a:outerShdw blurRad="38100" dist="38100" dir="2700000" algn="tl">
                  <a:srgbClr val="C0C0C0"/>
                </a:outerShdw>
              </a:effectLst>
              <a:ea typeface="新細明體" pitchFamily="18" charset="-120"/>
            </a:endParaRPr>
          </a:p>
          <a:p>
            <a:pPr algn="ctr">
              <a:buFont typeface="Arial" pitchFamily="34" charset="0"/>
              <a:buNone/>
            </a:pPr>
            <a:r>
              <a:rPr lang="zh-TW" altLang="en-US" sz="4000" b="1"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8" charset="-120"/>
              </a:rPr>
              <a:t>傳統本草觀點</a:t>
            </a:r>
          </a:p>
          <a:p>
            <a:pPr>
              <a:buFont typeface="Arial" pitchFamily="34" charset="0"/>
              <a:buNone/>
            </a:pPr>
            <a:r>
              <a:rPr lang="zh-TW" altLang="en-US" sz="3600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8" charset="-120"/>
              </a:rPr>
              <a:t>   發汗解表，温通經脈，起調和營衛作用。</a:t>
            </a:r>
          </a:p>
        </p:txBody>
      </p:sp>
      <p:pic>
        <p:nvPicPr>
          <p:cNvPr id="36868" name="Picture 4" descr="桂枝原態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92725" y="1484313"/>
            <a:ext cx="3600450" cy="4824412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3203575" y="476250"/>
            <a:ext cx="2592388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kumimoji="1" lang="zh-TW" altLang="en-US" sz="4800" b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8" charset="-120"/>
              </a:rPr>
              <a:t>桂枝</a:t>
            </a:r>
          </a:p>
        </p:txBody>
      </p:sp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468313" y="1484313"/>
            <a:ext cx="8496300" cy="468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Font typeface="Arial" pitchFamily="34" charset="0"/>
              <a:buNone/>
            </a:pPr>
            <a:r>
              <a:rPr lang="zh-TW" altLang="en-US" sz="3600" b="1">
                <a:solidFill>
                  <a:srgbClr val="99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8" charset="-120"/>
              </a:rPr>
              <a:t>空間醫學「運動本草」原理</a:t>
            </a:r>
          </a:p>
          <a:p>
            <a:pPr algn="just"/>
            <a:r>
              <a:rPr lang="zh-TW" altLang="en-US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8" charset="-120"/>
              </a:rPr>
              <a:t>桂枝把細胞壁鬆展開，讓胞內物質容易向胞外轉化為能量。</a:t>
            </a:r>
          </a:p>
          <a:p>
            <a:pPr algn="just"/>
            <a:r>
              <a:rPr lang="zh-TW" altLang="en-US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8" charset="-120"/>
              </a:rPr>
              <a:t>因細胞壁的張開，胞外的能量經相互撞擊後，亦容易再滲入胞內，成為細胞新的物質。</a:t>
            </a:r>
          </a:p>
          <a:p>
            <a:pPr algn="just"/>
            <a:r>
              <a:rPr lang="zh-TW" altLang="en-US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8" charset="-120"/>
              </a:rPr>
              <a:t>換句話說，桂枝能加强體內物質與能量的轉化，促進細胞的新陳代謝。</a:t>
            </a:r>
          </a:p>
          <a:p>
            <a:pPr>
              <a:buFont typeface="Arial" pitchFamily="34" charset="0"/>
              <a:buNone/>
            </a:pPr>
            <a:endParaRPr lang="zh-TW" altLang="en-US" b="1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ea typeface="新細明體" pitchFamily="18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800" b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8" charset="-120"/>
              </a:rPr>
              <a:t>連翹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91513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pPr marL="812800" indent="-812800"/>
            <a:endParaRPr lang="zh-TW" altLang="en-US" b="1">
              <a:effectLst>
                <a:outerShdw blurRad="38100" dist="38100" dir="2700000" algn="tl">
                  <a:srgbClr val="C0C0C0"/>
                </a:outerShdw>
              </a:effectLst>
              <a:ea typeface="新細明體" pitchFamily="18" charset="-120"/>
            </a:endParaRPr>
          </a:p>
          <a:p>
            <a:pPr marL="812800" indent="-812800" algn="ctr">
              <a:buFont typeface="Arial" pitchFamily="34" charset="0"/>
              <a:buNone/>
            </a:pPr>
            <a:r>
              <a:rPr lang="zh-TW" altLang="en-US" sz="4000" b="1"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8" charset="-120"/>
              </a:rPr>
              <a:t>傳統本草觀點</a:t>
            </a:r>
          </a:p>
          <a:p>
            <a:pPr marL="812800" indent="-812800">
              <a:buFont typeface="Arial" pitchFamily="34" charset="0"/>
              <a:buNone/>
            </a:pPr>
            <a:r>
              <a:rPr lang="zh-TW" altLang="en-US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8" charset="-120"/>
              </a:rPr>
              <a:t>	清熱解毒，疏散風熱。</a:t>
            </a:r>
          </a:p>
          <a:p>
            <a:pPr marL="812800" indent="-812800">
              <a:buFont typeface="Arial" pitchFamily="34" charset="0"/>
              <a:buNone/>
            </a:pPr>
            <a:endParaRPr lang="zh-TW" altLang="en-US" b="1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ea typeface="新細明體" pitchFamily="18" charset="-120"/>
            </a:endParaRPr>
          </a:p>
          <a:p>
            <a:pPr marL="812800" indent="-812800" algn="ctr">
              <a:buFont typeface="Arial" pitchFamily="34" charset="0"/>
              <a:buNone/>
            </a:pPr>
            <a:r>
              <a:rPr lang="zh-TW" altLang="en-US" sz="4000" b="1">
                <a:solidFill>
                  <a:srgbClr val="99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8" charset="-120"/>
              </a:rPr>
              <a:t>空間醫學「運動本草」原理</a:t>
            </a:r>
          </a:p>
          <a:p>
            <a:pPr marL="812800" indent="-812800">
              <a:buFont typeface="Arial" pitchFamily="34" charset="0"/>
              <a:buNone/>
            </a:pPr>
            <a:r>
              <a:rPr lang="zh-TW" altLang="en-US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8" charset="-120"/>
              </a:rPr>
              <a:t>	連翹能疏散人體空間的瘀熱，降低體內熱量，使其散發於肌表，起清熱作用。</a:t>
            </a:r>
          </a:p>
        </p:txBody>
      </p:sp>
      <p:pic>
        <p:nvPicPr>
          <p:cNvPr id="40964" name="Picture 4" descr="cmed-20000304a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375" y="188913"/>
            <a:ext cx="2057400" cy="136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5000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5000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900113" y="1412875"/>
            <a:ext cx="5699125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pPr marL="711200" indent="-711200" algn="ctr">
              <a:buFont typeface="Arial" pitchFamily="34" charset="0"/>
              <a:buNone/>
            </a:pPr>
            <a:endParaRPr lang="zh-TW" altLang="en-US" sz="2800">
              <a:ea typeface="新細明體" pitchFamily="18" charset="-120"/>
            </a:endParaRPr>
          </a:p>
          <a:p>
            <a:pPr marL="711200" indent="-711200" algn="ctr">
              <a:buFont typeface="Arial" pitchFamily="34" charset="0"/>
              <a:buNone/>
            </a:pPr>
            <a:r>
              <a:rPr lang="zh-TW" altLang="en-US" sz="4000" b="1"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8" charset="-120"/>
              </a:rPr>
              <a:t>  </a:t>
            </a:r>
            <a:r>
              <a:rPr lang="zh-TW" altLang="en-US" sz="3600" b="1"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8" charset="-120"/>
              </a:rPr>
              <a:t>傳統本草觀點</a:t>
            </a:r>
            <a:r>
              <a:rPr lang="zh-TW" altLang="en-US" sz="3600" b="1">
                <a:ea typeface="新細明體" pitchFamily="18" charset="-120"/>
              </a:rPr>
              <a:t> </a:t>
            </a:r>
          </a:p>
          <a:p>
            <a:pPr marL="711200" indent="-711200" algn="ctr">
              <a:buFont typeface="Arial" pitchFamily="34" charset="0"/>
              <a:buNone/>
            </a:pPr>
            <a:r>
              <a:rPr lang="zh-TW" altLang="en-US" sz="3600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8" charset="-120"/>
              </a:rPr>
              <a:t>	清熱解毒，消癰散結</a:t>
            </a:r>
          </a:p>
          <a:p>
            <a:pPr marL="711200" indent="-711200" algn="ctr">
              <a:buFont typeface="Arial" pitchFamily="34" charset="0"/>
              <a:buNone/>
            </a:pPr>
            <a:r>
              <a:rPr lang="zh-TW" altLang="en-US" sz="3600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8" charset="-120"/>
              </a:rPr>
              <a:t>利濕通淋。</a:t>
            </a:r>
          </a:p>
          <a:p>
            <a:pPr marL="711200" indent="-711200">
              <a:buFont typeface="Arial" pitchFamily="34" charset="0"/>
              <a:buNone/>
            </a:pPr>
            <a:endParaRPr lang="zh-TW" altLang="en-US" sz="3600" b="1">
              <a:solidFill>
                <a:schemeClr val="hlink"/>
              </a:solidFill>
              <a:ea typeface="新細明體" pitchFamily="18" charset="-120"/>
            </a:endParaRPr>
          </a:p>
          <a:p>
            <a:pPr marL="711200" indent="-711200">
              <a:buFont typeface="Arial" pitchFamily="34" charset="0"/>
              <a:buNone/>
            </a:pPr>
            <a:endParaRPr lang="zh-TW" altLang="en-US" sz="3600" b="1">
              <a:solidFill>
                <a:schemeClr val="hlink"/>
              </a:solidFill>
              <a:ea typeface="新細明體" pitchFamily="18" charset="-120"/>
            </a:endParaRPr>
          </a:p>
          <a:p>
            <a:pPr marL="711200" indent="-711200"/>
            <a:endParaRPr lang="zh-TW" altLang="en-US" sz="2800">
              <a:ea typeface="新細明體" pitchFamily="18" charset="-120"/>
            </a:endParaRPr>
          </a:p>
          <a:p>
            <a:pPr marL="711200" indent="-711200" algn="ctr">
              <a:buFont typeface="Arial" pitchFamily="34" charset="0"/>
              <a:buNone/>
            </a:pPr>
            <a:endParaRPr lang="zh-TW" altLang="en-US" sz="2800">
              <a:ea typeface="新細明體" pitchFamily="18" charset="-120"/>
            </a:endParaRPr>
          </a:p>
        </p:txBody>
      </p:sp>
      <p:pic>
        <p:nvPicPr>
          <p:cNvPr id="43011" name="Picture 3" descr="蒲公英ａ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32588" y="1557338"/>
            <a:ext cx="2192337" cy="3600450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301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>
                <a:ea typeface="新細明體" pitchFamily="18" charset="-120"/>
              </a:rPr>
              <a:t>蒲公英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430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700213"/>
            <a:ext cx="5122862" cy="4425950"/>
          </a:xfrm>
          <a:solidFill>
            <a:schemeClr val="accent1"/>
          </a:solidFill>
        </p:spPr>
        <p:txBody>
          <a:bodyPr/>
          <a:lstStyle/>
          <a:p>
            <a:pPr algn="ctr">
              <a:lnSpc>
                <a:spcPct val="90000"/>
              </a:lnSpc>
              <a:buFont typeface="Arial" pitchFamily="34" charset="0"/>
              <a:buNone/>
            </a:pPr>
            <a:endParaRPr lang="zh-TW" altLang="en-US" sz="2800">
              <a:ea typeface="新細明體" pitchFamily="18" charset="-120"/>
            </a:endParaRPr>
          </a:p>
          <a:p>
            <a:pPr algn="ctr">
              <a:lnSpc>
                <a:spcPct val="90000"/>
              </a:lnSpc>
              <a:buFont typeface="Arial" pitchFamily="34" charset="0"/>
              <a:buNone/>
            </a:pPr>
            <a:endParaRPr lang="zh-TW" altLang="en-US" sz="2800">
              <a:ea typeface="新細明體" pitchFamily="18" charset="-120"/>
            </a:endParaRPr>
          </a:p>
          <a:p>
            <a:pPr algn="ctr">
              <a:lnSpc>
                <a:spcPct val="90000"/>
              </a:lnSpc>
              <a:buFont typeface="Arial" pitchFamily="34" charset="0"/>
              <a:buNone/>
            </a:pPr>
            <a:r>
              <a:rPr lang="zh-TW" altLang="en-US" sz="3600" b="1">
                <a:solidFill>
                  <a:srgbClr val="99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空間醫學「運動本草」原理</a:t>
            </a:r>
            <a:r>
              <a:rPr lang="zh-TW" altLang="en-US" sz="3600" b="1">
                <a:ea typeface="新細明體" pitchFamily="18" charset="-120"/>
              </a:rPr>
              <a:t>  </a:t>
            </a:r>
          </a:p>
          <a:p>
            <a:pPr>
              <a:lnSpc>
                <a:spcPct val="90000"/>
              </a:lnSpc>
            </a:pPr>
            <a:r>
              <a:rPr lang="zh-TW" altLang="en-US" sz="36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蒲公英為能量運行打開通道。</a:t>
            </a:r>
          </a:p>
          <a:p>
            <a:pPr>
              <a:lnSpc>
                <a:spcPct val="90000"/>
              </a:lnSpc>
            </a:pPr>
            <a:r>
              <a:rPr lang="zh-TW" altLang="en-US" sz="36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加強空間能量相互撞擊，活躍細胞運動</a:t>
            </a:r>
            <a:r>
              <a:rPr lang="zh-TW" altLang="en-US" sz="28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。</a:t>
            </a:r>
          </a:p>
        </p:txBody>
      </p:sp>
      <p:pic>
        <p:nvPicPr>
          <p:cNvPr id="45059" name="Picture 3" descr="蒲公英ｂ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15000" y="1773238"/>
            <a:ext cx="3105150" cy="3113087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5060" name="Rectangle 4"/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zh-TW" altLang="en-US" b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8" charset="-120"/>
              </a:rPr>
              <a:t>蒲公英</a:t>
            </a:r>
            <a:r>
              <a:rPr lang="zh-TW" altLang="en-US">
                <a:ea typeface="新細明體" pitchFamily="18" charset="-120"/>
              </a:rPr>
              <a:t> 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45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45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450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450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>
                <a:solidFill>
                  <a:srgbClr val="99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8" charset="-120"/>
              </a:rPr>
              <a:t>預防流感小處方</a:t>
            </a:r>
            <a:r>
              <a:rPr lang="zh-TW" altLang="en-US">
                <a:ea typeface="新細明體" pitchFamily="18" charset="-120"/>
              </a:rPr>
              <a:t> 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zh-TW" altLang="en-US">
              <a:solidFill>
                <a:srgbClr val="006600"/>
              </a:solidFill>
              <a:ea typeface="新細明體" pitchFamily="18" charset="-120"/>
            </a:endParaRPr>
          </a:p>
          <a:p>
            <a:r>
              <a:rPr lang="zh-TW" altLang="en-US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8" charset="-120"/>
              </a:rPr>
              <a:t>此小方主要作用是加強人體物質與能量轉化功能，降低空間熱量，促進人體空間能量循環。</a:t>
            </a:r>
          </a:p>
          <a:p>
            <a:r>
              <a:rPr lang="zh-TW" altLang="en-US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8" charset="-120"/>
              </a:rPr>
              <a:t>由於氣血流通暢順，自身免疫力自然增強，可抵禦外來病毒入侵。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30000">
                                          <p:val>
                                            <p:strVal val="#ppt_h/2"/>
                                          </p:val>
                                        </p:tav>
                                        <p:tav tm="40000">
                                          <p:val>
                                            <p:strVal val="#ppt_h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"/>
                                          </p:val>
                                        </p:tav>
                                        <p:tav tm="60000">
                                          <p:val>
                                            <p:strVal val="#ppt_h"/>
                                          </p:val>
                                        </p:tav>
                                        <p:tav tm="69900">
                                          <p:val>
                                            <p:strVal val="#ppt_h/2"/>
                                          </p:val>
                                        </p:tav>
                                        <p:tav tm="8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5"/>
                                          </p:val>
                                        </p:tav>
                                        <p:tav tm="20000">
                                          <p:val>
                                            <p:strVal val="#ppt_y-.2"/>
                                          </p:val>
                                        </p:tav>
                                        <p:tav tm="30000">
                                          <p:val>
                                            <p:strVal val="#ppt_y"/>
                                          </p:val>
                                        </p:tav>
                                        <p:tav tm="40000">
                                          <p:val>
                                            <p:strVal val="#ppt_y-.15"/>
                                          </p:val>
                                        </p:tav>
                                        <p:tav tm="50000">
                                          <p:val>
                                            <p:strVal val="#ppt_y"/>
                                          </p:val>
                                        </p:tav>
                                        <p:tav tm="60000">
                                          <p:val>
                                            <p:strVal val="#ppt_y-.1"/>
                                          </p:val>
                                        </p:tav>
                                        <p:tav tm="69900">
                                          <p:val>
                                            <p:strVal val="#ppt_y"/>
                                          </p:val>
                                        </p:tav>
                                        <p:tav tm="80000">
                                          <p:val>
                                            <p:strVal val="#ppt_y-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1800"/>
                            </p:stCondLst>
                            <p:childTnLst>
                              <p:par>
                                <p:cTn id="18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/>
      <p:bldP spid="47107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>
                <a:solidFill>
                  <a:srgbClr val="99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8" charset="-120"/>
              </a:rPr>
              <a:t>預防流感小處方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zh-TW" altLang="en-US" b="1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ea typeface="細明體" pitchFamily="49" charset="-120"/>
            </a:endParaRPr>
          </a:p>
          <a:p>
            <a:r>
              <a:rPr lang="zh-TW" altLang="en-US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細明體" pitchFamily="49" charset="-120"/>
              </a:rPr>
              <a:t>此方組合不寒不燥，適合各類體質人士服用。由於藥味淡，氣味輕，在人體空間流動迅速，把體內瘀熱散開</a:t>
            </a:r>
            <a:r>
              <a:rPr lang="zh-TW" altLang="en-US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8" charset="-120"/>
              </a:rPr>
              <a:t>，</a:t>
            </a:r>
            <a:r>
              <a:rPr lang="zh-TW" altLang="en-US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細明體" pitchFamily="49" charset="-120"/>
              </a:rPr>
              <a:t>起良好防疫作用。</a:t>
            </a:r>
          </a:p>
          <a:p>
            <a:pPr>
              <a:buFont typeface="Arial" pitchFamily="34" charset="0"/>
              <a:buNone/>
            </a:pPr>
            <a:endParaRPr lang="zh-TW" altLang="en-US" b="1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ea typeface="細明體" pitchFamily="49" charset="-120"/>
            </a:endParaRPr>
          </a:p>
          <a:p>
            <a:pPr>
              <a:buFont typeface="Arial" pitchFamily="34" charset="0"/>
              <a:buNone/>
            </a:pPr>
            <a:r>
              <a:rPr lang="zh-TW" altLang="en-US">
                <a:ea typeface="新細明體" pitchFamily="18" charset="-120"/>
              </a:rPr>
              <a:t>							</a:t>
            </a:r>
          </a:p>
          <a:p>
            <a:pPr algn="r">
              <a:buFont typeface="Arial" pitchFamily="34" charset="0"/>
              <a:buNone/>
            </a:pPr>
            <a:endParaRPr lang="zh-TW" altLang="en-US">
              <a:ea typeface="新細明體" pitchFamily="18" charset="-120"/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4" grpId="0"/>
      <p:bldP spid="49155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800">
                <a:solidFill>
                  <a:srgbClr val="CC3300"/>
                </a:solidFill>
                <a:ea typeface="SimHei" pitchFamily="49" charset="-122"/>
              </a:rPr>
              <a:t>參考資料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itchFamily="34" charset="0"/>
              <a:buNone/>
            </a:pPr>
            <a:r>
              <a:rPr lang="zh-TW" altLang="en-US" sz="4400" b="1">
                <a:solidFill>
                  <a:srgbClr val="008000"/>
                </a:solidFill>
                <a:ea typeface="SimHei" pitchFamily="49" charset="-122"/>
              </a:rPr>
              <a:t>             請參閱下列內容：</a:t>
            </a:r>
          </a:p>
          <a:p>
            <a:pPr>
              <a:buFont typeface="Arial" pitchFamily="34" charset="0"/>
              <a:buNone/>
            </a:pPr>
            <a:r>
              <a:rPr lang="zh-TW" altLang="en-US" b="1">
                <a:ea typeface="新細明體" pitchFamily="18" charset="-120"/>
              </a:rPr>
              <a:t>           </a:t>
            </a:r>
          </a:p>
          <a:p>
            <a:pPr>
              <a:buFont typeface="Arial" pitchFamily="34" charset="0"/>
              <a:buNone/>
            </a:pPr>
            <a:r>
              <a:rPr lang="en-US" altLang="zh-TW" b="1">
                <a:ea typeface="新細明體" pitchFamily="18" charset="-120"/>
              </a:rPr>
              <a:t>                </a:t>
            </a:r>
            <a:r>
              <a:rPr lang="en-US" altLang="zh-TW" sz="3600" b="1">
                <a:solidFill>
                  <a:srgbClr val="FF9900"/>
                </a:solidFill>
                <a:ea typeface="新細明體" pitchFamily="18" charset="-120"/>
              </a:rPr>
              <a:t>『</a:t>
            </a:r>
            <a:r>
              <a:rPr lang="zh-TW" altLang="en-US" sz="3600" b="1">
                <a:solidFill>
                  <a:srgbClr val="FF9900"/>
                </a:solidFill>
                <a:ea typeface="新細明體" pitchFamily="18" charset="-120"/>
              </a:rPr>
              <a:t>空間醫學用藥原理</a:t>
            </a:r>
            <a:r>
              <a:rPr lang="en-US" altLang="zh-TW" sz="3600" b="1">
                <a:solidFill>
                  <a:srgbClr val="FF9900"/>
                </a:solidFill>
                <a:ea typeface="新細明體" pitchFamily="18" charset="-120"/>
              </a:rPr>
              <a:t>』</a:t>
            </a:r>
            <a:endParaRPr lang="zh-TW" altLang="en-US" sz="3600" b="1">
              <a:solidFill>
                <a:srgbClr val="FF9900"/>
              </a:solidFill>
              <a:ea typeface="新細明體" pitchFamily="18" charset="-120"/>
            </a:endParaRPr>
          </a:p>
          <a:p>
            <a:pPr>
              <a:buFont typeface="Arial" pitchFamily="34" charset="0"/>
              <a:buNone/>
            </a:pPr>
            <a:r>
              <a:rPr lang="en-US" altLang="zh-TW">
                <a:ea typeface="新細明體" pitchFamily="18" charset="-120"/>
              </a:rPr>
              <a:t>   </a:t>
            </a:r>
            <a:r>
              <a:rPr lang="en-US" altLang="zh-TW">
                <a:ea typeface="新細明體" pitchFamily="18" charset="-120"/>
                <a:hlinkClick r:id="rId2"/>
              </a:rPr>
              <a:t>http://www.dandelion-hk.net/page54.php</a:t>
            </a:r>
            <a:endParaRPr lang="en-US" altLang="zh-TW">
              <a:ea typeface="新細明體" pitchFamily="18" charset="-120"/>
            </a:endParaRPr>
          </a:p>
          <a:p>
            <a:pPr>
              <a:buFont typeface="Arial" pitchFamily="34" charset="0"/>
              <a:buNone/>
            </a:pPr>
            <a:r>
              <a:rPr lang="zh-TW" altLang="en-US" sz="3600" b="1">
                <a:solidFill>
                  <a:srgbClr val="FF9900"/>
                </a:solidFill>
                <a:ea typeface="新細明體" pitchFamily="18" charset="-120"/>
              </a:rPr>
              <a:t>             </a:t>
            </a:r>
            <a:r>
              <a:rPr lang="zh-TW" altLang="zh-TW" sz="3600" b="1">
                <a:solidFill>
                  <a:srgbClr val="FF9900"/>
                </a:solidFill>
                <a:ea typeface="新細明體" pitchFamily="18" charset="-120"/>
              </a:rPr>
              <a:t>『</a:t>
            </a:r>
            <a:r>
              <a:rPr lang="zh-TW" altLang="en-US" sz="3600" b="1">
                <a:solidFill>
                  <a:srgbClr val="FF9900"/>
                </a:solidFill>
                <a:ea typeface="新細明體" pitchFamily="18" charset="-120"/>
              </a:rPr>
              <a:t>空間醫學六種常用藥</a:t>
            </a:r>
            <a:r>
              <a:rPr lang="en-US" altLang="zh-TW" sz="3600">
                <a:solidFill>
                  <a:srgbClr val="FF9900"/>
                </a:solidFill>
                <a:ea typeface="新細明體" pitchFamily="18" charset="-120"/>
              </a:rPr>
              <a:t>』</a:t>
            </a:r>
            <a:r>
              <a:rPr lang="en-US" altLang="zh-TW">
                <a:ea typeface="新細明體" pitchFamily="18" charset="-120"/>
              </a:rPr>
              <a:t>  </a:t>
            </a:r>
            <a:r>
              <a:rPr lang="en-US" altLang="zh-TW">
                <a:solidFill>
                  <a:schemeClr val="hlink"/>
                </a:solidFill>
                <a:ea typeface="新細明體" pitchFamily="18" charset="-120"/>
              </a:rPr>
              <a:t>http://www.dandelion-hk.net/page45.php</a:t>
            </a:r>
          </a:p>
          <a:p>
            <a:endParaRPr lang="zh-TW" altLang="en-US">
              <a:ea typeface="新細明體" pitchFamily="18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188913"/>
            <a:ext cx="8229600" cy="1143000"/>
          </a:xfrm>
        </p:spPr>
        <p:txBody>
          <a:bodyPr/>
          <a:lstStyle/>
          <a:p>
            <a:r>
              <a:rPr lang="zh-CN" altLang="en-US">
                <a:solidFill>
                  <a:schemeClr val="accent2"/>
                </a:solidFill>
                <a:ea typeface="SimHei" pitchFamily="49" charset="-122"/>
              </a:rPr>
              <a:t>中藥藥性的認識</a:t>
            </a:r>
            <a:endParaRPr lang="zh-TW" altLang="en-US">
              <a:solidFill>
                <a:schemeClr val="accent2"/>
              </a:solidFill>
              <a:ea typeface="SimHei" pitchFamily="49" charset="-122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268413"/>
            <a:ext cx="8353425" cy="46704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zh-CN" altLang="en-US" sz="4000">
                <a:solidFill>
                  <a:srgbClr val="000066"/>
                </a:solidFill>
                <a:ea typeface="SimHei" pitchFamily="49" charset="-122"/>
              </a:rPr>
              <a:t>今有郭志辰提出</a:t>
            </a:r>
            <a:r>
              <a:rPr lang="en-US" altLang="zh-CN" sz="4000">
                <a:solidFill>
                  <a:srgbClr val="000066"/>
                </a:solidFill>
                <a:ea typeface="SimHei" pitchFamily="49" charset="-122"/>
              </a:rPr>
              <a:t>《</a:t>
            </a:r>
            <a:r>
              <a:rPr lang="zh-CN" altLang="en-US" sz="4000">
                <a:solidFill>
                  <a:srgbClr val="000066"/>
                </a:solidFill>
                <a:ea typeface="SimHei" pitchFamily="49" charset="-122"/>
              </a:rPr>
              <a:t>運動本草</a:t>
            </a:r>
            <a:r>
              <a:rPr lang="en-US" altLang="zh-CN" sz="4000">
                <a:solidFill>
                  <a:srgbClr val="000066"/>
                </a:solidFill>
                <a:ea typeface="SimHei" pitchFamily="49" charset="-122"/>
              </a:rPr>
              <a:t>》</a:t>
            </a:r>
            <a:endParaRPr lang="zh-CN" altLang="en-US" sz="4000">
              <a:solidFill>
                <a:srgbClr val="000066"/>
              </a:solidFill>
              <a:ea typeface="SimHei" pitchFamily="49" charset="-122"/>
            </a:endParaRPr>
          </a:p>
          <a:p>
            <a:pPr>
              <a:lnSpc>
                <a:spcPct val="90000"/>
              </a:lnSpc>
            </a:pPr>
            <a:endParaRPr lang="zh-CN" altLang="en-US" sz="4000">
              <a:ea typeface="SimHei" pitchFamily="49" charset="-122"/>
            </a:endParaRPr>
          </a:p>
          <a:p>
            <a:pPr>
              <a:lnSpc>
                <a:spcPct val="90000"/>
              </a:lnSpc>
            </a:pPr>
            <a:endParaRPr lang="zh-CN" altLang="en-US" sz="4000">
              <a:ea typeface="SimHei" pitchFamily="49" charset="-122"/>
            </a:endParaRPr>
          </a:p>
          <a:p>
            <a:pPr>
              <a:lnSpc>
                <a:spcPct val="90000"/>
              </a:lnSpc>
            </a:pPr>
            <a:endParaRPr lang="en-US" altLang="zh-CN" sz="4000">
              <a:ea typeface="SimHei" pitchFamily="49" charset="-122"/>
            </a:endParaRPr>
          </a:p>
          <a:p>
            <a:pPr>
              <a:lnSpc>
                <a:spcPct val="90000"/>
              </a:lnSpc>
            </a:pPr>
            <a:r>
              <a:rPr lang="zh-CN" altLang="en-US" sz="4000">
                <a:solidFill>
                  <a:srgbClr val="000066"/>
                </a:solidFill>
                <a:ea typeface="SimHei" pitchFamily="49" charset="-122"/>
              </a:rPr>
              <a:t>開拓創新，解放思想</a:t>
            </a:r>
          </a:p>
          <a:p>
            <a:pPr>
              <a:lnSpc>
                <a:spcPct val="90000"/>
              </a:lnSpc>
            </a:pPr>
            <a:r>
              <a:rPr lang="zh-CN" altLang="en-US" sz="4000">
                <a:solidFill>
                  <a:srgbClr val="000066"/>
                </a:solidFill>
                <a:ea typeface="SimHei" pitchFamily="49" charset="-122"/>
              </a:rPr>
              <a:t>敢於接受新事物、新觀點</a:t>
            </a:r>
          </a:p>
          <a:p>
            <a:pPr>
              <a:lnSpc>
                <a:spcPct val="90000"/>
              </a:lnSpc>
            </a:pPr>
            <a:r>
              <a:rPr lang="zh-CN" altLang="en-US" sz="4000">
                <a:solidFill>
                  <a:srgbClr val="000066"/>
                </a:solidFill>
                <a:ea typeface="SimHei" pitchFamily="49" charset="-122"/>
              </a:rPr>
              <a:t>實踐是檢驗真理的標準</a:t>
            </a:r>
          </a:p>
          <a:p>
            <a:pPr>
              <a:lnSpc>
                <a:spcPct val="90000"/>
              </a:lnSpc>
            </a:pPr>
            <a:endParaRPr lang="zh-TW" altLang="en-US" sz="4000">
              <a:solidFill>
                <a:srgbClr val="000066"/>
              </a:solidFill>
              <a:ea typeface="新細明體" pitchFamily="18" charset="-120"/>
            </a:endParaRPr>
          </a:p>
        </p:txBody>
      </p:sp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1989138"/>
            <a:ext cx="3457575" cy="193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8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1916113"/>
            <a:ext cx="1512887" cy="2017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800">
                <a:solidFill>
                  <a:srgbClr val="CC3300"/>
                </a:solidFill>
                <a:ea typeface="SimHei" pitchFamily="49" charset="-122"/>
              </a:rPr>
              <a:t>活動時間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itchFamily="34" charset="0"/>
              <a:buNone/>
            </a:pPr>
            <a:r>
              <a:rPr lang="zh-TW" altLang="en-US">
                <a:ea typeface="新細明體" pitchFamily="18" charset="-120"/>
              </a:rPr>
              <a:t>           </a:t>
            </a:r>
            <a:r>
              <a:rPr lang="zh-TW" altLang="en-US" sz="3600">
                <a:solidFill>
                  <a:srgbClr val="006600"/>
                </a:solidFill>
                <a:ea typeface="SimHei" pitchFamily="49" charset="-122"/>
              </a:rPr>
              <a:t>齊齊活動一下，暢通人體公轉</a:t>
            </a:r>
          </a:p>
        </p:txBody>
      </p:sp>
      <p:pic>
        <p:nvPicPr>
          <p:cNvPr id="30724" name="Picture 4" descr="2008947492800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2022475"/>
            <a:ext cx="3090862" cy="483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600">
                <a:solidFill>
                  <a:srgbClr val="CC3300"/>
                </a:solidFill>
                <a:ea typeface="SimHei" pitchFamily="49" charset="-122"/>
              </a:rPr>
              <a:t>下一堂再見</a:t>
            </a:r>
          </a:p>
        </p:txBody>
      </p:sp>
      <p:sp>
        <p:nvSpPr>
          <p:cNvPr id="17411" name="Rectangle 3"/>
          <p:cNvSpPr>
            <a:spLocks noChangeArrowheads="1"/>
          </p:cNvSpPr>
          <p:nvPr>
            <p:ph type="body" idx="1"/>
          </p:nvPr>
        </p:nvSpPr>
        <p:spPr>
          <a:xfrm>
            <a:off x="684213" y="1628775"/>
            <a:ext cx="8229600" cy="4525963"/>
          </a:xfrm>
        </p:spPr>
        <p:txBody>
          <a:bodyPr/>
          <a:lstStyle/>
          <a:p>
            <a:pPr>
              <a:buFont typeface="Arial" pitchFamily="34" charset="0"/>
              <a:buNone/>
            </a:pPr>
            <a:r>
              <a:rPr lang="zh-TW" altLang="en-US" sz="4800">
                <a:ea typeface="SimHei" pitchFamily="49" charset="-122"/>
              </a:rPr>
              <a:t>               </a:t>
            </a:r>
            <a:endParaRPr lang="zh-TW" altLang="en-US" sz="4800">
              <a:solidFill>
                <a:srgbClr val="006600"/>
              </a:solidFill>
              <a:ea typeface="SimHei" pitchFamily="49" charset="-122"/>
            </a:endParaRPr>
          </a:p>
        </p:txBody>
      </p:sp>
      <p:sp>
        <p:nvSpPr>
          <p:cNvPr id="17412" name="WordArt 4"/>
          <p:cNvSpPr>
            <a:spLocks noChangeArrowheads="1" noChangeShapeType="1"/>
          </p:cNvSpPr>
          <p:nvPr/>
        </p:nvSpPr>
        <p:spPr bwMode="auto">
          <a:xfrm>
            <a:off x="1403350" y="1989138"/>
            <a:ext cx="6624638" cy="316865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33333"/>
              </a:avLst>
            </a:prstTxWarp>
          </a:bodyPr>
          <a:lstStyle/>
          <a:p>
            <a:pPr algn="ctr"/>
            <a:r>
              <a:rPr lang="zh-HK" altLang="en-US" sz="60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D0D">
                      <a:alpha val="67999"/>
                    </a:srgbClr>
                  </a:outerShdw>
                </a:effectLst>
                <a:latin typeface="宋体"/>
                <a:ea typeface="宋体"/>
              </a:rPr>
              <a:t>謝謝大家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>
            <p:ph type="title"/>
          </p:nvPr>
        </p:nvSpPr>
        <p:spPr>
          <a:xfrm>
            <a:off x="323850" y="476250"/>
            <a:ext cx="8210550" cy="935038"/>
          </a:xfrm>
        </p:spPr>
        <p:txBody>
          <a:bodyPr/>
          <a:lstStyle/>
          <a:p>
            <a:r>
              <a:rPr lang="zh-CN" altLang="en-US">
                <a:solidFill>
                  <a:srgbClr val="CC3300"/>
                </a:solidFill>
                <a:ea typeface="SimHei" pitchFamily="49" charset="-122"/>
              </a:rPr>
              <a:t>中藥藥性的認識</a:t>
            </a:r>
          </a:p>
        </p:txBody>
      </p:sp>
      <p:sp>
        <p:nvSpPr>
          <p:cNvPr id="7171" name="Rectangle 3"/>
          <p:cNvSpPr>
            <a:spLocks noChangeArrowheads="1"/>
          </p:cNvSpPr>
          <p:nvPr>
            <p:ph type="body" idx="1"/>
          </p:nvPr>
        </p:nvSpPr>
        <p:spPr>
          <a:xfrm>
            <a:off x="611188" y="1484313"/>
            <a:ext cx="8229600" cy="4525962"/>
          </a:xfrm>
        </p:spPr>
        <p:txBody>
          <a:bodyPr/>
          <a:lstStyle/>
          <a:p>
            <a:r>
              <a:rPr lang="zh-CN" altLang="en-US" sz="4400">
                <a:solidFill>
                  <a:srgbClr val="006600"/>
                </a:solidFill>
                <a:latin typeface="Comic Sans MS" pitchFamily="66" charset="0"/>
                <a:ea typeface="SimHei" pitchFamily="49" charset="-122"/>
              </a:rPr>
              <a:t>中藥的四氣五味</a:t>
            </a:r>
          </a:p>
          <a:p>
            <a:r>
              <a:rPr lang="zh-CN" altLang="en-US" sz="4400">
                <a:solidFill>
                  <a:srgbClr val="006600"/>
                </a:solidFill>
                <a:latin typeface="Comic Sans MS" pitchFamily="66" charset="0"/>
                <a:ea typeface="SimHei" pitchFamily="49" charset="-122"/>
              </a:rPr>
              <a:t>四氣</a:t>
            </a:r>
            <a:r>
              <a:rPr lang="zh-CN" altLang="en-US" sz="4400">
                <a:solidFill>
                  <a:srgbClr val="006600"/>
                </a:solidFill>
                <a:ea typeface="SimHei" pitchFamily="49" charset="-122"/>
              </a:rPr>
              <a:t>：</a:t>
            </a:r>
            <a:r>
              <a:rPr lang="zh-CN" altLang="en-US" sz="4400">
                <a:solidFill>
                  <a:srgbClr val="006600"/>
                </a:solidFill>
                <a:latin typeface="Comic Sans MS" pitchFamily="66" charset="0"/>
                <a:ea typeface="SimHei" pitchFamily="49" charset="-122"/>
              </a:rPr>
              <a:t>寒熱溫涼</a:t>
            </a:r>
          </a:p>
          <a:p>
            <a:r>
              <a:rPr lang="zh-CN" altLang="en-US" sz="4400">
                <a:solidFill>
                  <a:srgbClr val="006600"/>
                </a:solidFill>
                <a:ea typeface="SimHei" pitchFamily="49" charset="-122"/>
              </a:rPr>
              <a:t>五味：</a:t>
            </a:r>
            <a:r>
              <a:rPr lang="zh-CN" altLang="en-US" sz="4400">
                <a:solidFill>
                  <a:srgbClr val="006600"/>
                </a:solidFill>
                <a:latin typeface="Comic Sans MS" pitchFamily="66" charset="0"/>
                <a:ea typeface="SimHei" pitchFamily="49" charset="-122"/>
              </a:rPr>
              <a:t>酸苦甘辛</a:t>
            </a:r>
            <a:r>
              <a:rPr lang="zh-CN" altLang="en-US" sz="4400">
                <a:solidFill>
                  <a:srgbClr val="006600"/>
                </a:solidFill>
                <a:ea typeface="SimHei" pitchFamily="49" charset="-122"/>
              </a:rPr>
              <a:t>鹹</a:t>
            </a:r>
          </a:p>
          <a:p>
            <a:r>
              <a:rPr lang="zh-CN" altLang="en-US" sz="4400">
                <a:solidFill>
                  <a:srgbClr val="006600"/>
                </a:solidFill>
                <a:latin typeface="Comic Sans MS" pitchFamily="66" charset="0"/>
                <a:ea typeface="SimHei" pitchFamily="49" charset="-122"/>
              </a:rPr>
              <a:t>收堅緩散軟</a:t>
            </a:r>
          </a:p>
          <a:p>
            <a:endParaRPr lang="zh-CN" altLang="en-US" sz="4400">
              <a:solidFill>
                <a:srgbClr val="006600"/>
              </a:solidFill>
              <a:latin typeface="ParkAvenue BT" charset="0"/>
              <a:ea typeface="SimHei" pitchFamily="49" charset="-122"/>
            </a:endParaRPr>
          </a:p>
        </p:txBody>
      </p:sp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1412875"/>
            <a:ext cx="2592387" cy="4897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417638"/>
          </a:xfrm>
        </p:spPr>
        <p:txBody>
          <a:bodyPr/>
          <a:lstStyle/>
          <a:p>
            <a:r>
              <a:rPr lang="zh-CN" altLang="en-US">
                <a:solidFill>
                  <a:schemeClr val="accent2"/>
                </a:solidFill>
                <a:ea typeface="SimHei" pitchFamily="49" charset="-122"/>
              </a:rPr>
              <a:t>中藥藥性的認識</a:t>
            </a:r>
            <a:endParaRPr lang="zh-TW" altLang="en-US">
              <a:solidFill>
                <a:schemeClr val="accent2"/>
              </a:solidFill>
              <a:ea typeface="SimHei" pitchFamily="49" charset="-122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484313"/>
            <a:ext cx="8353425" cy="537368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zh-TW" altLang="en-US" sz="3600">
                <a:solidFill>
                  <a:srgbClr val="006600"/>
                </a:solidFill>
                <a:latin typeface="SimHei" pitchFamily="49" charset="-122"/>
                <a:ea typeface="SimHei" pitchFamily="49" charset="-122"/>
              </a:rPr>
              <a:t>四氣五味代表藥物的藥性和滋味兩個方面，其中的</a:t>
            </a:r>
            <a:r>
              <a:rPr lang="en-US" altLang="zh-TW" sz="3600">
                <a:solidFill>
                  <a:srgbClr val="006600"/>
                </a:solidFill>
                <a:latin typeface="SimHei" pitchFamily="49" charset="-122"/>
                <a:ea typeface="SimHei" pitchFamily="49" charset="-122"/>
              </a:rPr>
              <a:t>〝</a:t>
            </a:r>
            <a:r>
              <a:rPr lang="zh-TW" altLang="en-US" sz="3600">
                <a:solidFill>
                  <a:srgbClr val="006600"/>
                </a:solidFill>
                <a:latin typeface="SimHei" pitchFamily="49" charset="-122"/>
                <a:ea typeface="SimHei" pitchFamily="49" charset="-122"/>
              </a:rPr>
              <a:t>性</a:t>
            </a:r>
            <a:r>
              <a:rPr lang="en-US" altLang="zh-TW" sz="3600">
                <a:solidFill>
                  <a:srgbClr val="006600"/>
                </a:solidFill>
                <a:latin typeface="SimHei" pitchFamily="49" charset="-122"/>
                <a:ea typeface="SimHei" pitchFamily="49" charset="-122"/>
              </a:rPr>
              <a:t>〞</a:t>
            </a:r>
            <a:r>
              <a:rPr lang="zh-TW" altLang="en-US" sz="3600">
                <a:solidFill>
                  <a:srgbClr val="006600"/>
                </a:solidFill>
                <a:latin typeface="SimHei" pitchFamily="49" charset="-122"/>
                <a:ea typeface="SimHei" pitchFamily="49" charset="-122"/>
              </a:rPr>
              <a:t>又稱為</a:t>
            </a:r>
            <a:r>
              <a:rPr lang="en-US" altLang="zh-TW" sz="3600">
                <a:solidFill>
                  <a:srgbClr val="006600"/>
                </a:solidFill>
                <a:latin typeface="SimHei" pitchFamily="49" charset="-122"/>
                <a:ea typeface="SimHei" pitchFamily="49" charset="-122"/>
              </a:rPr>
              <a:t>〝</a:t>
            </a:r>
            <a:r>
              <a:rPr lang="zh-TW" altLang="en-US" sz="3600">
                <a:solidFill>
                  <a:srgbClr val="006600"/>
                </a:solidFill>
                <a:latin typeface="SimHei" pitchFamily="49" charset="-122"/>
                <a:ea typeface="SimHei" pitchFamily="49" charset="-122"/>
              </a:rPr>
              <a:t>氣</a:t>
            </a:r>
            <a:r>
              <a:rPr lang="en-US" altLang="zh-TW" sz="3600">
                <a:solidFill>
                  <a:srgbClr val="006600"/>
                </a:solidFill>
                <a:latin typeface="SimHei" pitchFamily="49" charset="-122"/>
                <a:ea typeface="SimHei" pitchFamily="49" charset="-122"/>
              </a:rPr>
              <a:t>〞</a:t>
            </a:r>
          </a:p>
          <a:p>
            <a:pPr>
              <a:lnSpc>
                <a:spcPct val="80000"/>
              </a:lnSpc>
            </a:pPr>
            <a:r>
              <a:rPr lang="zh-TW" altLang="en-US" sz="3600">
                <a:solidFill>
                  <a:srgbClr val="006600"/>
                </a:solidFill>
                <a:latin typeface="SimHei" pitchFamily="49" charset="-122"/>
                <a:ea typeface="SimHei" pitchFamily="49" charset="-122"/>
              </a:rPr>
              <a:t>四氣就是四性，即寒、熱、溫、涼四種藥性。還有一些藥物的藥性較為平和，稱為</a:t>
            </a:r>
            <a:r>
              <a:rPr lang="en-US" altLang="zh-TW" sz="3600">
                <a:solidFill>
                  <a:srgbClr val="006600"/>
                </a:solidFill>
                <a:latin typeface="SimHei" pitchFamily="49" charset="-122"/>
                <a:ea typeface="SimHei" pitchFamily="49" charset="-122"/>
              </a:rPr>
              <a:t>〝</a:t>
            </a:r>
            <a:r>
              <a:rPr lang="zh-TW" altLang="en-US" sz="3600">
                <a:solidFill>
                  <a:srgbClr val="006600"/>
                </a:solidFill>
                <a:latin typeface="SimHei" pitchFamily="49" charset="-122"/>
                <a:ea typeface="SimHei" pitchFamily="49" charset="-122"/>
              </a:rPr>
              <a:t>平</a:t>
            </a:r>
            <a:r>
              <a:rPr lang="en-US" altLang="zh-TW" sz="3600">
                <a:solidFill>
                  <a:srgbClr val="006600"/>
                </a:solidFill>
                <a:latin typeface="SimHei" pitchFamily="49" charset="-122"/>
                <a:ea typeface="SimHei" pitchFamily="49" charset="-122"/>
              </a:rPr>
              <a:t>〞</a:t>
            </a:r>
            <a:r>
              <a:rPr lang="zh-TW" altLang="en-US" sz="3600">
                <a:solidFill>
                  <a:srgbClr val="006600"/>
                </a:solidFill>
                <a:latin typeface="SimHei" pitchFamily="49" charset="-122"/>
                <a:ea typeface="SimHei" pitchFamily="49" charset="-122"/>
              </a:rPr>
              <a:t>性</a:t>
            </a:r>
          </a:p>
          <a:p>
            <a:pPr>
              <a:lnSpc>
                <a:spcPct val="80000"/>
              </a:lnSpc>
              <a:buSzPct val="50000"/>
              <a:buFont typeface="Wingdings" pitchFamily="2" charset="2"/>
              <a:buChar char="l"/>
            </a:pPr>
            <a:r>
              <a:rPr lang="zh-TW" altLang="en-US" sz="3600">
                <a:solidFill>
                  <a:srgbClr val="006600"/>
                </a:solidFill>
                <a:latin typeface="SimHei" pitchFamily="49" charset="-122"/>
                <a:ea typeface="SimHei" pitchFamily="49" charset="-122"/>
              </a:rPr>
              <a:t>寒涼和溫熱是對立的兩種藥性</a:t>
            </a:r>
          </a:p>
          <a:p>
            <a:pPr>
              <a:lnSpc>
                <a:spcPct val="80000"/>
              </a:lnSpc>
              <a:buSzPct val="50000"/>
              <a:buFont typeface="Wingdings" pitchFamily="2" charset="2"/>
              <a:buChar char="l"/>
            </a:pPr>
            <a:r>
              <a:rPr lang="zh-TW" altLang="en-US" sz="3600">
                <a:solidFill>
                  <a:srgbClr val="006600"/>
                </a:solidFill>
                <a:latin typeface="SimHei" pitchFamily="49" charset="-122"/>
                <a:ea typeface="SimHei" pitchFamily="49" charset="-122"/>
              </a:rPr>
              <a:t>寒涼之間、熱溫之間，是程度上不同</a:t>
            </a:r>
          </a:p>
          <a:p>
            <a:pPr>
              <a:lnSpc>
                <a:spcPct val="80000"/>
              </a:lnSpc>
              <a:buSzPct val="50000"/>
              <a:buFont typeface="Wingdings" pitchFamily="2" charset="2"/>
              <a:buChar char="l"/>
            </a:pPr>
            <a:r>
              <a:rPr lang="zh-TW" altLang="en-US" sz="3600">
                <a:solidFill>
                  <a:srgbClr val="006600"/>
                </a:solidFill>
                <a:latin typeface="SimHei" pitchFamily="49" charset="-122"/>
                <a:ea typeface="SimHei" pitchFamily="49" charset="-122"/>
              </a:rPr>
              <a:t>藥性的寒、熱、溫、涼，是藥物作用於人體發生的反應歸納出來的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0"/>
            <a:ext cx="8229600" cy="1143000"/>
          </a:xfrm>
        </p:spPr>
        <p:txBody>
          <a:bodyPr/>
          <a:lstStyle/>
          <a:p>
            <a:r>
              <a:rPr lang="zh-CN" altLang="en-US">
                <a:solidFill>
                  <a:schemeClr val="accent2"/>
                </a:solidFill>
                <a:ea typeface="SimHei" pitchFamily="49" charset="-122"/>
              </a:rPr>
              <a:t>中藥藥性的認識</a:t>
            </a:r>
            <a:endParaRPr lang="zh-TW" altLang="en-US">
              <a:solidFill>
                <a:schemeClr val="accent2"/>
              </a:solidFill>
              <a:ea typeface="SimHei" pitchFamily="49" charset="-122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196975"/>
            <a:ext cx="8208962" cy="5183188"/>
          </a:xfrm>
        </p:spPr>
        <p:txBody>
          <a:bodyPr/>
          <a:lstStyle/>
          <a:p>
            <a:pPr>
              <a:lnSpc>
                <a:spcPct val="80000"/>
              </a:lnSpc>
              <a:buSzPct val="50000"/>
              <a:buFont typeface="Wingdings" pitchFamily="2" charset="2"/>
              <a:buChar char="l"/>
            </a:pPr>
            <a:r>
              <a:rPr lang="zh-TW" altLang="en-US" sz="2400">
                <a:solidFill>
                  <a:srgbClr val="000066"/>
                </a:solidFill>
                <a:latin typeface="SimHei" pitchFamily="49" charset="-122"/>
                <a:ea typeface="SimHei" pitchFamily="49" charset="-122"/>
              </a:rPr>
              <a:t>五味，就是辛、甘、酸、苦、鹹五種不同的滋味。</a:t>
            </a:r>
            <a:br>
              <a:rPr lang="zh-TW" altLang="en-US" sz="2400">
                <a:solidFill>
                  <a:srgbClr val="000066"/>
                </a:solidFill>
                <a:latin typeface="SimHei" pitchFamily="49" charset="-122"/>
                <a:ea typeface="SimHei" pitchFamily="49" charset="-122"/>
              </a:rPr>
            </a:br>
            <a:endParaRPr lang="zh-TW" altLang="en-US" sz="2400">
              <a:solidFill>
                <a:srgbClr val="000066"/>
              </a:solidFill>
              <a:latin typeface="SimHei" pitchFamily="49" charset="-122"/>
              <a:ea typeface="SimHei" pitchFamily="49" charset="-122"/>
            </a:endParaRPr>
          </a:p>
          <a:p>
            <a:pPr>
              <a:lnSpc>
                <a:spcPct val="80000"/>
              </a:lnSpc>
              <a:buSzPct val="50000"/>
              <a:buFont typeface="Wingdings" pitchFamily="2" charset="2"/>
              <a:buChar char="l"/>
            </a:pPr>
            <a:r>
              <a:rPr lang="zh-TW" altLang="en-US" sz="2400">
                <a:solidFill>
                  <a:srgbClr val="000066"/>
                </a:solidFill>
                <a:latin typeface="SimHei" pitchFamily="49" charset="-122"/>
                <a:ea typeface="SimHei" pitchFamily="49" charset="-122"/>
              </a:rPr>
              <a:t>辛 有發散、行氣或潤養等作用。一般發汗的藥物與行氣的藥物，大多數有辛味；某些補養的藥物，也有辛味</a:t>
            </a:r>
          </a:p>
          <a:p>
            <a:pPr>
              <a:lnSpc>
                <a:spcPct val="80000"/>
              </a:lnSpc>
              <a:buFont typeface="Arial" pitchFamily="34" charset="0"/>
              <a:buNone/>
            </a:pPr>
            <a:endParaRPr lang="zh-TW" altLang="en-US" sz="2400">
              <a:solidFill>
                <a:srgbClr val="000066"/>
              </a:solidFill>
              <a:latin typeface="SimHei" pitchFamily="49" charset="-122"/>
              <a:ea typeface="SimHei" pitchFamily="49" charset="-122"/>
            </a:endParaRPr>
          </a:p>
          <a:p>
            <a:pPr>
              <a:lnSpc>
                <a:spcPct val="80000"/>
              </a:lnSpc>
              <a:buSzPct val="50000"/>
              <a:buFont typeface="Wingdings" pitchFamily="2" charset="2"/>
              <a:buChar char="l"/>
            </a:pPr>
            <a:r>
              <a:rPr lang="zh-TW" altLang="en-US" sz="2400">
                <a:solidFill>
                  <a:srgbClr val="000066"/>
                </a:solidFill>
                <a:latin typeface="SimHei" pitchFamily="49" charset="-122"/>
                <a:ea typeface="SimHei" pitchFamily="49" charset="-122"/>
              </a:rPr>
              <a:t>甘 有滋補、和中或緩急的作用。一般滋補性的藥物及調和藥性的藥物，大多數有甘味</a:t>
            </a:r>
          </a:p>
          <a:p>
            <a:pPr>
              <a:lnSpc>
                <a:spcPct val="80000"/>
              </a:lnSpc>
            </a:pPr>
            <a:endParaRPr lang="zh-TW" altLang="en-US" sz="2400">
              <a:solidFill>
                <a:srgbClr val="000066"/>
              </a:solidFill>
              <a:latin typeface="SimHei" pitchFamily="49" charset="-122"/>
              <a:ea typeface="SimHei" pitchFamily="49" charset="-122"/>
            </a:endParaRPr>
          </a:p>
          <a:p>
            <a:pPr>
              <a:lnSpc>
                <a:spcPct val="80000"/>
              </a:lnSpc>
              <a:buSzPct val="50000"/>
              <a:buFont typeface="Wingdings" pitchFamily="2" charset="2"/>
              <a:buChar char="l"/>
            </a:pPr>
            <a:r>
              <a:rPr lang="zh-TW" altLang="en-US" sz="2400">
                <a:solidFill>
                  <a:srgbClr val="000066"/>
                </a:solidFill>
                <a:latin typeface="SimHei" pitchFamily="49" charset="-122"/>
                <a:ea typeface="SimHei" pitchFamily="49" charset="-122"/>
              </a:rPr>
              <a:t>酸 有收斂、固澀等作用。一般帶有酸味的藥物，大都具有止汗、止渴等作用</a:t>
            </a:r>
            <a:r>
              <a:rPr lang="zh-TW" altLang="en-US" sz="2400">
                <a:solidFill>
                  <a:srgbClr val="000066"/>
                </a:solidFill>
                <a:latin typeface="SimHei" pitchFamily="49" charset="-122"/>
                <a:ea typeface="SimHei" pitchFamily="49" charset="-122"/>
                <a:hlinkClick r:id="rId2"/>
              </a:rPr>
              <a:t/>
            </a:r>
            <a:br>
              <a:rPr lang="zh-TW" altLang="en-US" sz="2400">
                <a:solidFill>
                  <a:srgbClr val="000066"/>
                </a:solidFill>
                <a:latin typeface="SimHei" pitchFamily="49" charset="-122"/>
                <a:ea typeface="SimHei" pitchFamily="49" charset="-122"/>
                <a:hlinkClick r:id="rId2"/>
              </a:rPr>
            </a:br>
            <a:endParaRPr lang="zh-TW" altLang="en-US" sz="2400">
              <a:solidFill>
                <a:srgbClr val="000066"/>
              </a:solidFill>
              <a:latin typeface="SimHei" pitchFamily="49" charset="-122"/>
              <a:ea typeface="SimHei" pitchFamily="49" charset="-122"/>
            </a:endParaRPr>
          </a:p>
          <a:p>
            <a:pPr>
              <a:lnSpc>
                <a:spcPct val="80000"/>
              </a:lnSpc>
              <a:buSzPct val="50000"/>
              <a:buFont typeface="Wingdings" pitchFamily="2" charset="2"/>
              <a:buChar char="l"/>
            </a:pPr>
            <a:r>
              <a:rPr lang="zh-TW" altLang="en-US" sz="2400">
                <a:solidFill>
                  <a:srgbClr val="000066"/>
                </a:solidFill>
                <a:latin typeface="SimHei" pitchFamily="49" charset="-122"/>
                <a:ea typeface="SimHei" pitchFamily="49" charset="-122"/>
              </a:rPr>
              <a:t>苦 有瀉火、燥濕、通泄、下降等作用。一般具有清熱、燥濕、瀉下和降逆作用的藥物，大多數有苦味</a:t>
            </a:r>
            <a:br>
              <a:rPr lang="zh-TW" altLang="en-US" sz="2400">
                <a:solidFill>
                  <a:srgbClr val="000066"/>
                </a:solidFill>
                <a:latin typeface="SimHei" pitchFamily="49" charset="-122"/>
                <a:ea typeface="SimHei" pitchFamily="49" charset="-122"/>
              </a:rPr>
            </a:br>
            <a:endParaRPr lang="zh-TW" altLang="en-US" sz="2400">
              <a:solidFill>
                <a:srgbClr val="000066"/>
              </a:solidFill>
              <a:latin typeface="SimHei" pitchFamily="49" charset="-122"/>
              <a:ea typeface="SimHei" pitchFamily="49" charset="-122"/>
            </a:endParaRPr>
          </a:p>
          <a:p>
            <a:pPr>
              <a:lnSpc>
                <a:spcPct val="80000"/>
              </a:lnSpc>
              <a:buSzPct val="50000"/>
              <a:buFont typeface="Wingdings" pitchFamily="2" charset="2"/>
              <a:buChar char="l"/>
            </a:pPr>
            <a:r>
              <a:rPr lang="zh-TW" altLang="en-US" sz="2400">
                <a:solidFill>
                  <a:srgbClr val="000066"/>
                </a:solidFill>
                <a:latin typeface="SimHei" pitchFamily="49" charset="-122"/>
                <a:ea typeface="SimHei" pitchFamily="49" charset="-122"/>
              </a:rPr>
              <a:t>鹹 有軟堅、散結或瀉下等作用。一般能消散結塊的藥物和一部分瀉下通便的藥物，帶有鹹味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solidFill>
                  <a:srgbClr val="CC3300"/>
                </a:solidFill>
                <a:ea typeface="SimHei" pitchFamily="49" charset="-122"/>
              </a:rPr>
              <a:t>中藥藥性的認識</a:t>
            </a:r>
          </a:p>
        </p:txBody>
      </p:sp>
      <p:sp>
        <p:nvSpPr>
          <p:cNvPr id="8195" name="Rectangle 3"/>
          <p:cNvSpPr>
            <a:spLocks noChangeArrowheads="1"/>
          </p:cNvSpPr>
          <p:nvPr>
            <p:ph type="body" idx="1"/>
          </p:nvPr>
        </p:nvSpPr>
        <p:spPr>
          <a:xfrm>
            <a:off x="1331913" y="1484313"/>
            <a:ext cx="8229600" cy="4525962"/>
          </a:xfrm>
        </p:spPr>
        <p:txBody>
          <a:bodyPr/>
          <a:lstStyle/>
          <a:p>
            <a:r>
              <a:rPr lang="zh-CN" altLang="en-US" sz="4800">
                <a:latin typeface="Comic Sans MS" pitchFamily="66" charset="0"/>
                <a:ea typeface="SimHei" pitchFamily="49" charset="-122"/>
              </a:rPr>
              <a:t>升降浮沉</a:t>
            </a:r>
          </a:p>
          <a:p>
            <a:r>
              <a:rPr lang="zh-CN" altLang="en-US" sz="4800">
                <a:latin typeface="Comic Sans MS" pitchFamily="66" charset="0"/>
                <a:ea typeface="SimHei" pitchFamily="49" charset="-122"/>
              </a:rPr>
              <a:t>浮發散，沉收斂</a:t>
            </a:r>
            <a:endParaRPr lang="zh-CN" altLang="zh-TW" sz="4800">
              <a:latin typeface="Comic Sans MS" pitchFamily="66" charset="0"/>
              <a:ea typeface="SimHei" pitchFamily="49" charset="-122"/>
            </a:endParaRPr>
          </a:p>
          <a:p>
            <a:endParaRPr lang="zh-CN" altLang="en-US" sz="4800">
              <a:latin typeface="Comic Sans MS" pitchFamily="66" charset="0"/>
              <a:ea typeface="SimHei" pitchFamily="49" charset="-122"/>
            </a:endParaRPr>
          </a:p>
          <a:p>
            <a:endParaRPr lang="zh-CN" altLang="en-US" sz="4800">
              <a:latin typeface="Comic Sans MS" pitchFamily="66" charset="0"/>
              <a:ea typeface="SimHei" pitchFamily="49" charset="-122"/>
            </a:endParaRPr>
          </a:p>
          <a:p>
            <a:r>
              <a:rPr lang="zh-CN" altLang="en-US" sz="4800">
                <a:latin typeface="Comic Sans MS" pitchFamily="66" charset="0"/>
                <a:ea typeface="SimHei" pitchFamily="49" charset="-122"/>
              </a:rPr>
              <a:t>君臣佐使</a:t>
            </a:r>
            <a:r>
              <a:rPr lang="zh-CN" altLang="en-US" sz="4800">
                <a:ea typeface="SimHei" pitchFamily="49" charset="-122"/>
              </a:rPr>
              <a:t>作配伍</a:t>
            </a:r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3284538"/>
            <a:ext cx="2192337" cy="187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3284538"/>
            <a:ext cx="2233613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solidFill>
                  <a:srgbClr val="CC3300"/>
                </a:solidFill>
                <a:ea typeface="SimHei" pitchFamily="49" charset="-122"/>
              </a:rPr>
              <a:t>重新認識藥物的價值</a:t>
            </a:r>
          </a:p>
        </p:txBody>
      </p:sp>
      <p:sp>
        <p:nvSpPr>
          <p:cNvPr id="9219" name="Rectangle 3"/>
          <p:cNvSpPr>
            <a:spLocks noChangeArrowheads="1"/>
          </p:cNvSpPr>
          <p:nvPr>
            <p:ph type="body" idx="1"/>
          </p:nvPr>
        </p:nvSpPr>
        <p:spPr>
          <a:xfrm>
            <a:off x="468313" y="1557338"/>
            <a:ext cx="8229600" cy="4784725"/>
          </a:xfrm>
        </p:spPr>
        <p:txBody>
          <a:bodyPr/>
          <a:lstStyle/>
          <a:p>
            <a:r>
              <a:rPr lang="zh-CN" altLang="en-US" sz="3600">
                <a:solidFill>
                  <a:srgbClr val="006600"/>
                </a:solidFill>
                <a:latin typeface="Comic Sans MS" pitchFamily="66" charset="0"/>
                <a:ea typeface="SimHei" pitchFamily="49" charset="-122"/>
              </a:rPr>
              <a:t>空間醫學認爲藥物並非作用在臟腑，而</a:t>
            </a:r>
            <a:r>
              <a:rPr lang="zh-CN" altLang="en-US" sz="3600">
                <a:solidFill>
                  <a:srgbClr val="006600"/>
                </a:solidFill>
                <a:ea typeface="SimHei" pitchFamily="49" charset="-122"/>
              </a:rPr>
              <a:t>是</a:t>
            </a:r>
            <a:r>
              <a:rPr lang="zh-CN" altLang="en-US" sz="3600">
                <a:solidFill>
                  <a:srgbClr val="006600"/>
                </a:solidFill>
                <a:latin typeface="Comic Sans MS" pitchFamily="66" charset="0"/>
                <a:ea typeface="SimHei" pitchFamily="49" charset="-122"/>
              </a:rPr>
              <a:t>作用在人體某部的空間</a:t>
            </a:r>
          </a:p>
          <a:p>
            <a:r>
              <a:rPr lang="zh-CN" altLang="en-US" sz="3600">
                <a:solidFill>
                  <a:srgbClr val="006600"/>
                </a:solidFill>
                <a:ea typeface="SimHei" pitchFamily="49" charset="-122"/>
              </a:rPr>
              <a:t>味是中藥的物質，氣是藥物進入人體經吸收後釋放在空間的能量</a:t>
            </a:r>
            <a:endParaRPr lang="zh-CN" altLang="en-US" sz="3600">
              <a:solidFill>
                <a:srgbClr val="006600"/>
              </a:solidFill>
              <a:latin typeface="Comic Sans MS" pitchFamily="66" charset="0"/>
              <a:ea typeface="SimHei" pitchFamily="49" charset="-122"/>
            </a:endParaRPr>
          </a:p>
          <a:p>
            <a:r>
              <a:rPr lang="zh-CN" altLang="en-US" sz="3600">
                <a:solidFill>
                  <a:srgbClr val="006600"/>
                </a:solidFill>
                <a:latin typeface="Comic Sans MS" pitchFamily="66" charset="0"/>
                <a:ea typeface="SimHei" pitchFamily="49" charset="-122"/>
              </a:rPr>
              <a:t>藥物</a:t>
            </a:r>
            <a:r>
              <a:rPr lang="zh-CN" altLang="en-US" sz="3600">
                <a:solidFill>
                  <a:srgbClr val="006600"/>
                </a:solidFill>
                <a:ea typeface="SimHei" pitchFamily="49" charset="-122"/>
              </a:rPr>
              <a:t>能引起胞內外物質與能量的轉化，</a:t>
            </a:r>
            <a:r>
              <a:rPr lang="zh-CN" altLang="en-US" sz="3600">
                <a:solidFill>
                  <a:srgbClr val="006600"/>
                </a:solidFill>
                <a:latin typeface="Comic Sans MS" pitchFamily="66" charset="0"/>
                <a:ea typeface="SimHei" pitchFamily="49" charset="-122"/>
              </a:rPr>
              <a:t>改變空間能量濃度和壓力</a:t>
            </a:r>
          </a:p>
          <a:p>
            <a:r>
              <a:rPr lang="zh-CN" altLang="en-US" sz="3600">
                <a:solidFill>
                  <a:srgbClr val="006600"/>
                </a:solidFill>
                <a:latin typeface="Comic Sans MS" pitchFamily="66" charset="0"/>
                <a:ea typeface="SimHei" pitchFamily="49" charset="-122"/>
              </a:rPr>
              <a:t>氣主要是疏散能量，味則是補充能量</a:t>
            </a:r>
          </a:p>
          <a:p>
            <a:endParaRPr lang="zh-HK" altLang="zh-HK" sz="3600">
              <a:solidFill>
                <a:srgbClr val="006600"/>
              </a:solidFill>
              <a:latin typeface="Comic Sans MS" pitchFamily="66" charset="0"/>
              <a:ea typeface="SimHei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solidFill>
                  <a:srgbClr val="CC3300"/>
                </a:solidFill>
                <a:ea typeface="SimHei" pitchFamily="49" charset="-122"/>
              </a:rPr>
              <a:t>重新認識藥物的價值</a:t>
            </a:r>
          </a:p>
        </p:txBody>
      </p:sp>
      <p:sp>
        <p:nvSpPr>
          <p:cNvPr id="10243" name="Rectangle 3"/>
          <p:cNvSpPr>
            <a:spLocks noChangeArrowheads="1"/>
          </p:cNvSpPr>
          <p:nvPr>
            <p:ph type="body" idx="1"/>
          </p:nvPr>
        </p:nvSpPr>
        <p:spPr>
          <a:xfrm>
            <a:off x="539750" y="1628775"/>
            <a:ext cx="8229600" cy="4525963"/>
          </a:xfrm>
        </p:spPr>
        <p:txBody>
          <a:bodyPr/>
          <a:lstStyle/>
          <a:p>
            <a:pPr>
              <a:buFont typeface="Arial" pitchFamily="34" charset="0"/>
              <a:buNone/>
            </a:pPr>
            <a:r>
              <a:rPr lang="zh-CN" altLang="zh-TW" sz="4000">
                <a:solidFill>
                  <a:srgbClr val="000066"/>
                </a:solidFill>
                <a:latin typeface="SimHei" pitchFamily="49" charset="-122"/>
                <a:ea typeface="SimHei" pitchFamily="49" charset="-122"/>
              </a:rPr>
              <a:t> </a:t>
            </a:r>
            <a:r>
              <a:rPr lang="zh-CN" altLang="en-US" sz="4000">
                <a:solidFill>
                  <a:srgbClr val="000066"/>
                </a:solidFill>
                <a:latin typeface="SimHei" pitchFamily="49" charset="-122"/>
                <a:ea typeface="SimHei" pitchFamily="49" charset="-122"/>
              </a:rPr>
              <a:t>歸經作用</a:t>
            </a:r>
          </a:p>
          <a:p>
            <a:pPr>
              <a:spcBef>
                <a:spcPct val="30000"/>
              </a:spcBef>
              <a:buFont typeface="Arial" pitchFamily="34" charset="0"/>
              <a:buNone/>
            </a:pPr>
            <a:r>
              <a:rPr lang="zh-CN" altLang="zh-TW">
                <a:latin typeface="SimHei" pitchFamily="49" charset="-122"/>
                <a:ea typeface="SimHei" pitchFamily="49" charset="-122"/>
              </a:rPr>
              <a:t>  </a:t>
            </a:r>
            <a:r>
              <a:rPr lang="zh-CN" altLang="en-US" sz="3600">
                <a:solidFill>
                  <a:schemeClr val="folHlink"/>
                </a:solidFill>
                <a:latin typeface="SimHei" pitchFamily="49" charset="-122"/>
                <a:ea typeface="SimHei" pitchFamily="49" charset="-122"/>
              </a:rPr>
              <a:t>傳統本草歸經所歸之處</a:t>
            </a:r>
            <a:r>
              <a:rPr lang="zh-CN" altLang="en-US">
                <a:solidFill>
                  <a:schemeClr val="folHlink"/>
                </a:solidFill>
                <a:ea typeface="宋体" pitchFamily="2" charset="-122"/>
              </a:rPr>
              <a:t>，</a:t>
            </a:r>
            <a:r>
              <a:rPr lang="zh-CN" altLang="en-US" sz="3600">
                <a:solidFill>
                  <a:schemeClr val="folHlink"/>
                </a:solidFill>
                <a:latin typeface="SimHei" pitchFamily="49" charset="-122"/>
                <a:ea typeface="SimHei" pitchFamily="49" charset="-122"/>
              </a:rPr>
              <a:t>是藥物作用的終點</a:t>
            </a:r>
            <a:endParaRPr lang="zh-CN" altLang="zh-TW" sz="3600">
              <a:solidFill>
                <a:schemeClr val="folHlink"/>
              </a:solidFill>
              <a:latin typeface="SimHei" pitchFamily="49" charset="-122"/>
              <a:ea typeface="SimHei" pitchFamily="49" charset="-122"/>
            </a:endParaRPr>
          </a:p>
          <a:p>
            <a:pPr>
              <a:spcBef>
                <a:spcPct val="30000"/>
              </a:spcBef>
              <a:buFont typeface="Arial" pitchFamily="34" charset="0"/>
              <a:buNone/>
            </a:pPr>
            <a:r>
              <a:rPr lang="zh-CN" altLang="en-US" sz="3600">
                <a:solidFill>
                  <a:srgbClr val="9900CC"/>
                </a:solidFill>
                <a:latin typeface="SimHei" pitchFamily="49" charset="-122"/>
                <a:ea typeface="SimHei" pitchFamily="49" charset="-122"/>
              </a:rPr>
              <a:t> </a:t>
            </a:r>
            <a:r>
              <a:rPr lang="zh-TW" altLang="en-US" sz="3600">
                <a:solidFill>
                  <a:srgbClr val="9900CC"/>
                </a:solidFill>
                <a:latin typeface="SimHei" pitchFamily="49" charset="-122"/>
                <a:ea typeface="SimHei" pitchFamily="49" charset="-122"/>
              </a:rPr>
              <a:t> </a:t>
            </a:r>
            <a:r>
              <a:rPr lang="zh-CN" altLang="en-US" sz="3600">
                <a:solidFill>
                  <a:srgbClr val="008000"/>
                </a:solidFill>
                <a:latin typeface="SimHei" pitchFamily="49" charset="-122"/>
                <a:ea typeface="SimHei" pitchFamily="49" charset="-122"/>
              </a:rPr>
              <a:t>空間醫學</a:t>
            </a:r>
            <a:r>
              <a:rPr lang="en-US" altLang="zh-CN" sz="3600">
                <a:solidFill>
                  <a:srgbClr val="008000"/>
                </a:solidFill>
                <a:latin typeface="SimHei" pitchFamily="49" charset="-122"/>
                <a:ea typeface="SimHei" pitchFamily="49" charset="-122"/>
              </a:rPr>
              <a:t>『</a:t>
            </a:r>
            <a:r>
              <a:rPr lang="zh-CN" altLang="en-US" sz="3600">
                <a:solidFill>
                  <a:srgbClr val="008000"/>
                </a:solidFill>
                <a:latin typeface="SimHei" pitchFamily="49" charset="-122"/>
                <a:ea typeface="SimHei" pitchFamily="49" charset="-122"/>
              </a:rPr>
              <a:t>運動本草</a:t>
            </a:r>
            <a:r>
              <a:rPr lang="en-US" altLang="zh-CN" sz="3600">
                <a:solidFill>
                  <a:srgbClr val="008000"/>
                </a:solidFill>
                <a:latin typeface="SimHei" pitchFamily="49" charset="-122"/>
                <a:ea typeface="SimHei" pitchFamily="49" charset="-122"/>
              </a:rPr>
              <a:t>』</a:t>
            </a:r>
            <a:r>
              <a:rPr lang="zh-CN" altLang="en-US" sz="3600">
                <a:solidFill>
                  <a:srgbClr val="008000"/>
                </a:solidFill>
                <a:latin typeface="SimHei" pitchFamily="49" charset="-122"/>
                <a:ea typeface="SimHei" pitchFamily="49" charset="-122"/>
              </a:rPr>
              <a:t>認爲，藥物從起點到終點，所行經空間都會發揮作用。這就大大擴寬藥物的應用價值</a:t>
            </a:r>
            <a:endParaRPr lang="zh-HK" altLang="zh-HK" sz="3600">
              <a:solidFill>
                <a:srgbClr val="008000"/>
              </a:solidFill>
              <a:latin typeface="SimHei" pitchFamily="49" charset="-122"/>
              <a:ea typeface="SimHei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應用草藥作防病1">
  <a:themeElements>
    <a:clrScheme name="MinorHerb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MinorHerb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zh-HK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zh-HK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>
    <a:extraClrScheme>
      <a:clrScheme name="MinorHerb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日常_活页夹">
  <a:themeElements>
    <a:clrScheme name="日常_活页夹 1">
      <a:dk1>
        <a:srgbClr val="402000"/>
      </a:dk1>
      <a:lt1>
        <a:srgbClr val="FBFAE2"/>
      </a:lt1>
      <a:dk2>
        <a:srgbClr val="996633"/>
      </a:dk2>
      <a:lt2>
        <a:srgbClr val="A08366"/>
      </a:lt2>
      <a:accent1>
        <a:srgbClr val="CE9964"/>
      </a:accent1>
      <a:accent2>
        <a:srgbClr val="CD3333"/>
      </a:accent2>
      <a:accent3>
        <a:srgbClr val="FDFCEE"/>
      </a:accent3>
      <a:accent4>
        <a:srgbClr val="351A00"/>
      </a:accent4>
      <a:accent5>
        <a:srgbClr val="E3CAB8"/>
      </a:accent5>
      <a:accent6>
        <a:srgbClr val="BA2D2D"/>
      </a:accent6>
      <a:hlink>
        <a:srgbClr val="9A7F32"/>
      </a:hlink>
      <a:folHlink>
        <a:srgbClr val="ECA07A"/>
      </a:folHlink>
    </a:clrScheme>
    <a:fontScheme name="日常_活页夹">
      <a:majorFont>
        <a:latin typeface="Times New Roman"/>
        <a:ea typeface="华文行楷"/>
        <a:cs typeface=""/>
      </a:majorFont>
      <a:minorFont>
        <a:latin typeface="Times New Roman"/>
        <a:ea typeface="隶书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zh-HK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zh-HK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>
    <a:extraClrScheme>
      <a:clrScheme name="日常_活页夹 1">
        <a:dk1>
          <a:srgbClr val="402000"/>
        </a:dk1>
        <a:lt1>
          <a:srgbClr val="FBFAE2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DFCEE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日常_活页夹 2">
        <a:dk1>
          <a:srgbClr val="402000"/>
        </a:dk1>
        <a:lt1>
          <a:srgbClr val="FFFFFF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FFFFF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日常_活页夹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日常_活页夹 4">
        <a:dk1>
          <a:srgbClr val="1C1C1C"/>
        </a:dk1>
        <a:lt1>
          <a:srgbClr val="FFFFFF"/>
        </a:lt1>
        <a:dk2>
          <a:srgbClr val="000066"/>
        </a:dk2>
        <a:lt2>
          <a:srgbClr val="666699"/>
        </a:lt2>
        <a:accent1>
          <a:srgbClr val="FF5050"/>
        </a:accent1>
        <a:accent2>
          <a:srgbClr val="009999"/>
        </a:accent2>
        <a:accent3>
          <a:srgbClr val="FFFFFF"/>
        </a:accent3>
        <a:accent4>
          <a:srgbClr val="161616"/>
        </a:accent4>
        <a:accent5>
          <a:srgbClr val="FFB3B3"/>
        </a:accent5>
        <a:accent6>
          <a:srgbClr val="008A8A"/>
        </a:accent6>
        <a:hlink>
          <a:srgbClr val="3366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應用草藥作防病1</Template>
  <TotalTime>22</TotalTime>
  <Pages>0</Pages>
  <Words>1133</Words>
  <Characters>0</Characters>
  <Application>Microsoft Office PowerPoint</Application>
  <DocSecurity>0</DocSecurity>
  <PresentationFormat>如螢幕大小 (4:3)</PresentationFormat>
  <Lines>0</Lines>
  <Paragraphs>158</Paragraphs>
  <Slides>31</Slides>
  <Notes>9</Notes>
  <HiddenSlides>0</HiddenSlides>
  <MMClips>0</MMClips>
  <ScaleCrop>false</ScaleCrop>
  <HeadingPairs>
    <vt:vector size="6" baseType="variant">
      <vt:variant>
        <vt:lpstr>使用字型</vt:lpstr>
      </vt:variant>
      <vt:variant>
        <vt:i4>13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31</vt:i4>
      </vt:variant>
    </vt:vector>
  </HeadingPairs>
  <TitlesOfParts>
    <vt:vector size="46" baseType="lpstr">
      <vt:lpstr>Arial</vt:lpstr>
      <vt:lpstr>宋体</vt:lpstr>
      <vt:lpstr>Calibri</vt:lpstr>
      <vt:lpstr>Times New Roman</vt:lpstr>
      <vt:lpstr>华文行楷</vt:lpstr>
      <vt:lpstr>隶书</vt:lpstr>
      <vt:lpstr>Wingdings</vt:lpstr>
      <vt:lpstr>新細明體</vt:lpstr>
      <vt:lpstr>SimHei</vt:lpstr>
      <vt:lpstr>標楷體</vt:lpstr>
      <vt:lpstr>Comic Sans MS</vt:lpstr>
      <vt:lpstr>ParkAvenue BT</vt:lpstr>
      <vt:lpstr>細明體</vt:lpstr>
      <vt:lpstr>應用草藥作防病1</vt:lpstr>
      <vt:lpstr>日常_活页夹</vt:lpstr>
      <vt:lpstr>小方治病</vt:lpstr>
      <vt:lpstr>中藥藥性的認識</vt:lpstr>
      <vt:lpstr>中藥藥性的認識</vt:lpstr>
      <vt:lpstr>中藥藥性的認識</vt:lpstr>
      <vt:lpstr>中藥藥性的認識</vt:lpstr>
      <vt:lpstr>中藥藥性的認識</vt:lpstr>
      <vt:lpstr>中藥藥性的認識</vt:lpstr>
      <vt:lpstr>重新認識藥物的價值</vt:lpstr>
      <vt:lpstr>重新認識藥物的價值</vt:lpstr>
      <vt:lpstr>用藥的三點論</vt:lpstr>
      <vt:lpstr>用藥的三點論</vt:lpstr>
      <vt:lpstr>對中藥的獨特運用(舉例) </vt:lpstr>
      <vt:lpstr>治病因，只調公轉</vt:lpstr>
      <vt:lpstr>藥物用量的精妙變化</vt:lpstr>
      <vt:lpstr>小方治病的特色</vt:lpstr>
      <vt:lpstr>公轉可使高能量運行消散</vt:lpstr>
      <vt:lpstr>小方煎藥方法和原理</vt:lpstr>
      <vt:lpstr>小方服藥的反應</vt:lpstr>
      <vt:lpstr>小方服藥的反應</vt:lpstr>
      <vt:lpstr>PowerPoint 簡報</vt:lpstr>
      <vt:lpstr>PowerPoint 簡報</vt:lpstr>
      <vt:lpstr>桂枝 </vt:lpstr>
      <vt:lpstr>PowerPoint 簡報</vt:lpstr>
      <vt:lpstr>連翹</vt:lpstr>
      <vt:lpstr>蒲公英</vt:lpstr>
      <vt:lpstr>蒲公英 </vt:lpstr>
      <vt:lpstr>預防流感小處方 </vt:lpstr>
      <vt:lpstr>預防流感小處方</vt:lpstr>
      <vt:lpstr>參考資料</vt:lpstr>
      <vt:lpstr>活動時間</vt:lpstr>
      <vt:lpstr>下一堂再見</vt:lpstr>
    </vt:vector>
  </TitlesOfParts>
  <LinksUpToDate>false</LinksUpToDate>
  <CharactersWithSpaces>0</CharactersWithSpaces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小方治病</dc:title>
  <dc:creator>user</dc:creator>
  <cp:lastModifiedBy>user</cp:lastModifiedBy>
  <cp:revision>2</cp:revision>
  <cp:lastPrinted>1899-12-30T00:00:00Z</cp:lastPrinted>
  <dcterms:created xsi:type="dcterms:W3CDTF">2018-01-28T08:56:21Z</dcterms:created>
  <dcterms:modified xsi:type="dcterms:W3CDTF">2018-01-28T09:18:29Z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2052-6.4.0.1931</vt:lpwstr>
  </property>
</Properties>
</file>