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2" r:id="rId2"/>
  </p:sldMasterIdLst>
  <p:notesMasterIdLst>
    <p:notesMasterId r:id="rId42"/>
  </p:notesMasterIdLst>
  <p:sldIdLst>
    <p:sldId id="2164" r:id="rId3"/>
    <p:sldId id="2234" r:id="rId4"/>
    <p:sldId id="2262" r:id="rId5"/>
    <p:sldId id="2266" r:id="rId6"/>
    <p:sldId id="2245" r:id="rId7"/>
    <p:sldId id="2170" r:id="rId8"/>
    <p:sldId id="2282" r:id="rId9"/>
    <p:sldId id="2220" r:id="rId10"/>
    <p:sldId id="2275" r:id="rId11"/>
    <p:sldId id="2276" r:id="rId12"/>
    <p:sldId id="2273" r:id="rId13"/>
    <p:sldId id="2286" r:id="rId14"/>
    <p:sldId id="2281" r:id="rId15"/>
    <p:sldId id="2260" r:id="rId16"/>
    <p:sldId id="2221" r:id="rId17"/>
    <p:sldId id="2222" r:id="rId18"/>
    <p:sldId id="2267" r:id="rId19"/>
    <p:sldId id="2213" r:id="rId20"/>
    <p:sldId id="2269" r:id="rId21"/>
    <p:sldId id="2283" r:id="rId22"/>
    <p:sldId id="2270" r:id="rId23"/>
    <p:sldId id="2215" r:id="rId24"/>
    <p:sldId id="2284" r:id="rId25"/>
    <p:sldId id="2279" r:id="rId26"/>
    <p:sldId id="2228" r:id="rId27"/>
    <p:sldId id="2225" r:id="rId28"/>
    <p:sldId id="2226" r:id="rId29"/>
    <p:sldId id="2285" r:id="rId30"/>
    <p:sldId id="2204" r:id="rId31"/>
    <p:sldId id="2216" r:id="rId32"/>
    <p:sldId id="2101" r:id="rId33"/>
    <p:sldId id="2236" r:id="rId34"/>
    <p:sldId id="2235" r:id="rId35"/>
    <p:sldId id="2257" r:id="rId36"/>
    <p:sldId id="2167" r:id="rId37"/>
    <p:sldId id="2274" r:id="rId38"/>
    <p:sldId id="2229" r:id="rId39"/>
    <p:sldId id="2161" r:id="rId40"/>
    <p:sldId id="2210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60093"/>
    <a:srgbClr val="660066"/>
    <a:srgbClr val="008000"/>
    <a:srgbClr val="009900"/>
    <a:srgbClr val="000000"/>
    <a:srgbClr val="FFFF00"/>
    <a:srgbClr val="FF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86552" autoAdjust="0"/>
  </p:normalViewPr>
  <p:slideViewPr>
    <p:cSldViewPr snapToGrid="0">
      <p:cViewPr varScale="1">
        <p:scale>
          <a:sx n="58" d="100"/>
          <a:sy n="58" d="100"/>
        </p:scale>
        <p:origin x="-1411" y="-77"/>
      </p:cViewPr>
      <p:guideLst>
        <p:guide orient="horz" pos="2579"/>
        <p:guide orient="horz" pos="1317"/>
        <p:guide orient="horz" pos="3897"/>
        <p:guide pos="546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pitchFamily="34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pitchFamily="34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华文细黑" pitchFamily="2" charset="-122"/>
              </a:defRPr>
            </a:lvl1pPr>
          </a:lstStyle>
          <a:p>
            <a:pPr>
              <a:defRPr/>
            </a:pPr>
            <a:fld id="{125DAC46-C6D5-4AD1-99EB-081EC0EE6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2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Hei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Hei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Hei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Hei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Hei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charset="0"/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C8331-05FF-4074-8DE2-D3C10F28B28D}" type="slidenum">
              <a:rPr lang="en-US" altLang="zh-HK" smtClean="0">
                <a:latin typeface="Arial" charset="0"/>
                <a:ea typeface="华文细黑"/>
                <a:cs typeface="华文细黑"/>
              </a:rPr>
              <a:pPr/>
              <a:t>1</a:t>
            </a:fld>
            <a:endParaRPr lang="en-US" altLang="zh-HK" smtClean="0">
              <a:latin typeface="Arial" charset="0"/>
              <a:ea typeface="华文细黑"/>
              <a:cs typeface="华文细黑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zh-TW" altLang="en-US" dirty="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984750" y="-3044825"/>
            <a:ext cx="9971088" cy="7478713"/>
          </a:xfrm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pPr eaLnBrk="1" hangingPunct="1"/>
            <a:endParaRPr lang="en-US" altLang="zh-HK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HK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noProof="0" smtClean="0"/>
              <a:t>按一下圖示以新增美工 圖案</a:t>
            </a:r>
            <a:endParaRPr lang="zh-HK" alt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87338"/>
            <a:ext cx="2057400" cy="58388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87338"/>
            <a:ext cx="6019800" cy="58388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Picture 3" descr="e038d08301c8b78df703a67d"/>
            <p:cNvPicPr>
              <a:picLocks noChangeAspect="1" noChangeArrowheads="1"/>
            </p:cNvPicPr>
            <p:nvPr/>
          </p:nvPicPr>
          <p:blipFill>
            <a:blip r:embed="rId15">
              <a:lum bright="6000"/>
            </a:blip>
            <a:srcRect t="28300" r="85481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370"/>
              <a:ext cx="5760" cy="408"/>
            </a:xfrm>
            <a:prstGeom prst="rect">
              <a:avLst/>
            </a:prstGeom>
            <a:gradFill rotWithShape="1">
              <a:gsLst>
                <a:gs pos="0">
                  <a:srgbClr val="CCCCFF">
                    <a:alpha val="40999"/>
                  </a:srgbClr>
                </a:gs>
                <a:gs pos="100000">
                  <a:srgbClr val="BCBCEB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111" y="298"/>
              <a:ext cx="848" cy="812"/>
            </a:xfrm>
            <a:prstGeom prst="ellipse">
              <a:avLst/>
            </a:prstGeom>
            <a:solidFill>
              <a:srgbClr val="855ADA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8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30" name="Oval 6" descr="荷花1"/>
            <p:cNvSpPr>
              <a:spLocks noChangeArrowheads="1"/>
            </p:cNvSpPr>
            <p:nvPr/>
          </p:nvSpPr>
          <p:spPr bwMode="auto">
            <a:xfrm>
              <a:off x="120" y="310"/>
              <a:ext cx="831" cy="787"/>
            </a:xfrm>
            <a:prstGeom prst="ellipse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767" y="125"/>
              <a:ext cx="545" cy="562"/>
            </a:xfrm>
            <a:prstGeom prst="ellipse">
              <a:avLst/>
            </a:prstGeom>
            <a:solidFill>
              <a:srgbClr val="93C052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8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5103" y="67"/>
              <a:ext cx="498" cy="523"/>
            </a:xfrm>
            <a:prstGeom prst="ellipse">
              <a:avLst/>
            </a:prstGeom>
            <a:solidFill>
              <a:srgbClr val="003399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8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33" name="Oval 9" descr="荷叶3"/>
            <p:cNvSpPr>
              <a:spLocks noChangeArrowheads="1"/>
            </p:cNvSpPr>
            <p:nvPr/>
          </p:nvSpPr>
          <p:spPr bwMode="auto">
            <a:xfrm>
              <a:off x="778" y="136"/>
              <a:ext cx="522" cy="540"/>
            </a:xfrm>
            <a:prstGeom prst="ellipse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34" name="Oval 10" descr="荷叶2"/>
            <p:cNvSpPr>
              <a:spLocks noChangeArrowheads="1"/>
            </p:cNvSpPr>
            <p:nvPr/>
          </p:nvSpPr>
          <p:spPr bwMode="auto">
            <a:xfrm>
              <a:off x="5115" y="78"/>
              <a:ext cx="477" cy="501"/>
            </a:xfrm>
            <a:prstGeom prst="ellipse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HK" altLang="en-US">
                <a:latin typeface="Arial" pitchFamily="34" charset="0"/>
                <a:ea typeface="SimSun" pitchFamily="2" charset="-122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SimHei" pitchFamily="49" charset="-122"/>
          <a:ea typeface="SimSun" pitchFamily="2" charset="-122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 b="1">
          <a:solidFill>
            <a:srgbClr val="990000"/>
          </a:solidFill>
          <a:latin typeface="+mn-lt"/>
          <a:ea typeface="SimSun" pitchFamily="2" charset="-122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800" b="1">
          <a:solidFill>
            <a:srgbClr val="990000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 b="1">
          <a:solidFill>
            <a:srgbClr val="990000"/>
          </a:solidFill>
          <a:latin typeface="+mn-lt"/>
          <a:ea typeface="SimSun" pitchFamily="2" charset="-122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 b="1">
          <a:solidFill>
            <a:srgbClr val="990000"/>
          </a:solidFill>
          <a:latin typeface="+mn-lt"/>
          <a:ea typeface="SimSun" pitchFamily="2" charset="-122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 b="1">
          <a:solidFill>
            <a:srgbClr val="990000"/>
          </a:solidFill>
          <a:latin typeface="+mn-lt"/>
          <a:ea typeface="SimSun" pitchFamily="2" charset="-122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400" b="1">
          <a:solidFill>
            <a:srgbClr val="990000"/>
          </a:solidFill>
          <a:latin typeface="+mn-lt"/>
          <a:ea typeface="+mn-ea"/>
          <a:cs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400" b="1">
          <a:solidFill>
            <a:srgbClr val="990000"/>
          </a:solidFill>
          <a:latin typeface="+mn-lt"/>
          <a:ea typeface="+mn-ea"/>
          <a:cs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400" b="1">
          <a:solidFill>
            <a:srgbClr val="990000"/>
          </a:solidFill>
          <a:latin typeface="+mn-lt"/>
          <a:ea typeface="+mn-ea"/>
          <a:cs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400" b="1">
          <a:solidFill>
            <a:srgbClr val="99000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 descr="荷叶2"/>
          <p:cNvSpPr>
            <a:spLocks noChangeArrowheads="1"/>
          </p:cNvSpPr>
          <p:nvPr/>
        </p:nvSpPr>
        <p:spPr bwMode="auto">
          <a:xfrm>
            <a:off x="1844675" y="1020763"/>
            <a:ext cx="59817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zh-TW" altLang="en-US" sz="4400" b="1">
              <a:solidFill>
                <a:srgbClr val="003300"/>
              </a:solidFill>
              <a:ea typeface="SimHei" pitchFamily="49" charset="-122"/>
            </a:endParaRPr>
          </a:p>
          <a:p>
            <a:pPr algn="ctr"/>
            <a:r>
              <a:rPr kumimoji="0" lang="zh-TW" altLang="en-US" sz="4400" b="1">
                <a:solidFill>
                  <a:srgbClr val="FF0000"/>
                </a:solidFill>
              </a:rPr>
              <a:t>  </a:t>
            </a:r>
            <a:endParaRPr kumimoji="0" lang="zh-TW" altLang="en-US" sz="4400" b="1">
              <a:solidFill>
                <a:srgbClr val="FF0000"/>
              </a:solidFill>
              <a:ea typeface="SimHei" pitchFamily="49" charset="-122"/>
            </a:endParaRPr>
          </a:p>
          <a:p>
            <a:pPr algn="ctr"/>
            <a:endParaRPr kumimoji="0" lang="zh-TW" altLang="en-US" sz="6000" b="1">
              <a:solidFill>
                <a:srgbClr val="CC00CC"/>
              </a:solidFill>
              <a:ea typeface="SimHei" pitchFamily="49" charset="-122"/>
            </a:endParaRPr>
          </a:p>
          <a:p>
            <a:pPr algn="ctr"/>
            <a:endParaRPr kumimoji="0" lang="zh-TW" altLang="en-US" sz="6000" b="1">
              <a:solidFill>
                <a:srgbClr val="CC00CC"/>
              </a:solidFill>
              <a:ea typeface="SimHei" pitchFamily="49" charset="-122"/>
            </a:endParaRPr>
          </a:p>
          <a:p>
            <a:pPr algn="ctr"/>
            <a:r>
              <a:rPr kumimoji="0" lang="zh-TW" altLang="en-US" sz="4400" b="1">
                <a:solidFill>
                  <a:srgbClr val="003300"/>
                </a:solidFill>
                <a:ea typeface="SimHei" pitchFamily="49" charset="-122"/>
              </a:rPr>
              <a:t>     </a:t>
            </a:r>
          </a:p>
          <a:p>
            <a:pPr algn="ctr"/>
            <a:endParaRPr kumimoji="0" lang="zh-TW" altLang="en-US" sz="3600" b="1">
              <a:solidFill>
                <a:srgbClr val="003300"/>
              </a:solidFill>
              <a:ea typeface="SimHei" pitchFamily="49" charset="-122"/>
            </a:endParaRPr>
          </a:p>
        </p:txBody>
      </p:sp>
      <p:pic>
        <p:nvPicPr>
          <p:cNvPr id="28674" name="Picture 7" descr="75e01550119f473a377abe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02138"/>
            <a:ext cx="33099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9" descr="荷叶2"/>
          <p:cNvSpPr>
            <a:spLocks noChangeArrowheads="1"/>
          </p:cNvSpPr>
          <p:nvPr/>
        </p:nvSpPr>
        <p:spPr bwMode="auto">
          <a:xfrm>
            <a:off x="0" y="1179513"/>
            <a:ext cx="902176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zh-TW" sz="6600" b="1" dirty="0">
              <a:solidFill>
                <a:srgbClr val="003300"/>
              </a:solidFill>
              <a:ea typeface="SimHei" pitchFamily="49" charset="-122"/>
            </a:endParaRPr>
          </a:p>
          <a:p>
            <a:pPr algn="ctr"/>
            <a:r>
              <a:rPr lang="zh-TW" altLang="en-US" sz="7200" b="1" dirty="0">
                <a:solidFill>
                  <a:srgbClr val="003300"/>
                </a:solidFill>
                <a:latin typeface="+mj-lt"/>
                <a:ea typeface="SimHei" pitchFamily="49" charset="-122"/>
              </a:rPr>
              <a:t>自我保健分享</a:t>
            </a:r>
            <a:endParaRPr kumimoji="0" lang="en-US" altLang="zh-HK" sz="7200" b="1" dirty="0" smtClean="0">
              <a:solidFill>
                <a:srgbClr val="D60093"/>
              </a:solidFill>
              <a:latin typeface="+mj-lt"/>
              <a:ea typeface="SimHei" pitchFamily="49" charset="-122"/>
            </a:endParaRPr>
          </a:p>
          <a:p>
            <a:pPr algn="ctr"/>
            <a:r>
              <a:rPr kumimoji="0" lang="zh-HK" altLang="en-US" sz="5400" b="1" dirty="0" smtClean="0">
                <a:solidFill>
                  <a:srgbClr val="D60093"/>
                </a:solidFill>
                <a:latin typeface="+mj-lt"/>
                <a:ea typeface="SimHei" pitchFamily="49" charset="-122"/>
              </a:rPr>
              <a:t> </a:t>
            </a:r>
            <a:endParaRPr kumimoji="0" lang="en-US" altLang="zh-HK" sz="5400" b="1" dirty="0" smtClean="0">
              <a:solidFill>
                <a:srgbClr val="D60093"/>
              </a:solidFill>
              <a:latin typeface="+mj-lt"/>
              <a:ea typeface="SimHei" pitchFamily="49" charset="-122"/>
            </a:endParaRPr>
          </a:p>
          <a:p>
            <a:pPr algn="ctr"/>
            <a:r>
              <a:rPr kumimoji="0" lang="en-US" altLang="zh-HK" sz="5400" b="1" dirty="0" smtClean="0">
                <a:solidFill>
                  <a:srgbClr val="D60093"/>
                </a:solidFill>
                <a:latin typeface="+mj-lt"/>
                <a:ea typeface="SimHei" pitchFamily="49" charset="-122"/>
              </a:rPr>
              <a:t>   </a:t>
            </a:r>
            <a:r>
              <a:rPr kumimoji="0" lang="zh-HK" altLang="en-US" sz="5400" b="1" dirty="0" smtClean="0">
                <a:solidFill>
                  <a:srgbClr val="D60093"/>
                </a:solidFill>
                <a:latin typeface="+mj-lt"/>
                <a:ea typeface="SimHei" pitchFamily="49" charset="-122"/>
              </a:rPr>
              <a:t>吳</a:t>
            </a:r>
            <a:r>
              <a:rPr kumimoji="0" lang="zh-HK" altLang="en-US" sz="5400" b="1" dirty="0">
                <a:solidFill>
                  <a:srgbClr val="D60093"/>
                </a:solidFill>
                <a:latin typeface="+mj-lt"/>
                <a:ea typeface="SimHei" pitchFamily="49" charset="-122"/>
              </a:rPr>
              <a:t>世用</a:t>
            </a:r>
            <a:endParaRPr kumimoji="0" lang="en-US" altLang="zh-HK" sz="5400" b="1" dirty="0" smtClean="0">
              <a:solidFill>
                <a:srgbClr val="D60093"/>
              </a:solidFill>
              <a:latin typeface="+mj-lt"/>
              <a:ea typeface="SimHei" pitchFamily="49" charset="-122"/>
            </a:endParaRPr>
          </a:p>
          <a:p>
            <a:pPr algn="ctr"/>
            <a:r>
              <a:rPr kumimoji="0" lang="en-US" altLang="zh-HK" sz="5400" b="1" dirty="0">
                <a:solidFill>
                  <a:srgbClr val="D60093"/>
                </a:solidFill>
                <a:latin typeface="+mj-lt"/>
                <a:ea typeface="SimHei" pitchFamily="49" charset="-122"/>
              </a:rPr>
              <a:t> </a:t>
            </a:r>
            <a:r>
              <a:rPr kumimoji="0" lang="en-US" altLang="zh-HK" sz="5400" b="1" dirty="0" smtClean="0">
                <a:solidFill>
                  <a:srgbClr val="D60093"/>
                </a:solidFill>
                <a:latin typeface="+mj-lt"/>
                <a:ea typeface="SimHei" pitchFamily="49" charset="-122"/>
              </a:rPr>
              <a:t>     </a:t>
            </a:r>
            <a:r>
              <a:rPr kumimoji="0" lang="zh-HK" altLang="en-US" sz="4800" b="1" dirty="0" smtClean="0">
                <a:solidFill>
                  <a:srgbClr val="D60093"/>
                </a:solidFill>
                <a:latin typeface="+mj-lt"/>
                <a:ea typeface="SimHei" pitchFamily="49" charset="-122"/>
              </a:rPr>
              <a:t>蒲公英</a:t>
            </a:r>
            <a:r>
              <a:rPr kumimoji="0" lang="zh-HK" altLang="en-US" sz="4800" b="1" dirty="0">
                <a:solidFill>
                  <a:srgbClr val="D60093"/>
                </a:solidFill>
                <a:latin typeface="+mj-lt"/>
                <a:ea typeface="SimHei" pitchFamily="49" charset="-122"/>
              </a:rPr>
              <a:t>學會</a:t>
            </a:r>
            <a:endParaRPr kumimoji="0" lang="en-US" altLang="zh-TW" sz="4800" b="1" dirty="0">
              <a:solidFill>
                <a:srgbClr val="D60093"/>
              </a:solidFill>
              <a:latin typeface="+mj-lt"/>
              <a:ea typeface="SimHei" pitchFamily="49" charset="-122"/>
            </a:endParaRPr>
          </a:p>
          <a:p>
            <a:pPr algn="ctr"/>
            <a:endParaRPr kumimoji="0" lang="zh-TW" altLang="en-US" sz="7200" b="1" dirty="0">
              <a:solidFill>
                <a:srgbClr val="003300"/>
              </a:solidFill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6000" dirty="0">
                <a:solidFill>
                  <a:srgbClr val="CC00CC"/>
                </a:solidFill>
                <a:ea typeface="SimHei" pitchFamily="49" charset="-122"/>
              </a:rPr>
              <a:t>外因</a:t>
            </a:r>
            <a:r>
              <a:rPr lang="en-US" altLang="zh-TW" sz="6000" dirty="0" smtClean="0">
                <a:solidFill>
                  <a:srgbClr val="CC00CC"/>
                </a:solidFill>
                <a:ea typeface="SimHei" pitchFamily="49" charset="-122"/>
              </a:rPr>
              <a:t>:</a:t>
            </a:r>
            <a:r>
              <a:rPr lang="zh-HK" altLang="en-US" sz="6000" dirty="0">
                <a:solidFill>
                  <a:srgbClr val="CC00CC"/>
                </a:solidFill>
                <a:ea typeface="SimHei" pitchFamily="49" charset="-122"/>
              </a:rPr>
              <a:t>風寒暑濕燥</a:t>
            </a:r>
            <a:r>
              <a:rPr lang="zh-HK" altLang="en-US" sz="6000" dirty="0" smtClean="0">
                <a:solidFill>
                  <a:srgbClr val="CC00CC"/>
                </a:solidFill>
                <a:ea typeface="SimHei" pitchFamily="49" charset="-122"/>
              </a:rPr>
              <a:t>火</a:t>
            </a:r>
            <a:endParaRPr lang="zh-TW" sz="6000" dirty="0" smtClean="0">
              <a:solidFill>
                <a:srgbClr val="660066"/>
              </a:solidFill>
              <a:ea typeface="SimHei" pitchFamily="49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0891" y="1881051"/>
            <a:ext cx="8281852" cy="4140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zh-TW" sz="40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風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、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寒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、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暑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、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濕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、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燥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、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火</a:t>
            </a:r>
            <a:r>
              <a:rPr lang="zh-TW" altLang="en-US" sz="40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，中醫叫六氣，即當某些環境因素發生變化，例如氣候改變，居住環境變遷等，六氣可能因此多起來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，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變成六</a:t>
            </a:r>
            <a:r>
              <a:rPr lang="zh-TW" altLang="en-US" sz="4000" dirty="0" smtClean="0">
                <a:solidFill>
                  <a:srgbClr val="003300"/>
                </a:solidFill>
                <a:ea typeface="SimHei" pitchFamily="49" charset="-122"/>
              </a:rPr>
              <a:t>淫</a:t>
            </a:r>
            <a:r>
              <a:rPr lang="zh-TW" altLang="en-US" sz="4000" dirty="0">
                <a:solidFill>
                  <a:srgbClr val="003300"/>
                </a:solidFill>
                <a:ea typeface="SimHei" pitchFamily="49" charset="-122"/>
              </a:rPr>
              <a:t>，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侵襲人體</a:t>
            </a:r>
            <a:endParaRPr lang="zh-TW" altLang="en-US" sz="4000" dirty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altLang="en-GB" sz="4400" b="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11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6600" dirty="0" smtClean="0">
                <a:solidFill>
                  <a:srgbClr val="CC00CC"/>
                </a:solidFill>
                <a:ea typeface="SimHei" pitchFamily="49" charset="-122"/>
              </a:rPr>
              <a:t> 不</a:t>
            </a:r>
            <a:r>
              <a:rPr lang="zh-TW" altLang="en-US" sz="6600" dirty="0">
                <a:solidFill>
                  <a:srgbClr val="CC00CC"/>
                </a:solidFill>
                <a:ea typeface="SimHei" pitchFamily="49" charset="-122"/>
              </a:rPr>
              <a:t>內不外因</a:t>
            </a:r>
            <a:endParaRPr lang="zh-TW" sz="6600" dirty="0" smtClean="0">
              <a:solidFill>
                <a:srgbClr val="CC00CC"/>
              </a:solidFill>
              <a:ea typeface="SimHei" pitchFamily="49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2328863"/>
            <a:ext cx="6649493" cy="3376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indent="0" defTabSz="449263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5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概括地</a:t>
            </a: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說</a:t>
            </a:r>
            <a:r>
              <a:rPr lang="en-US" altLang="zh-TW" sz="5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,</a:t>
            </a: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包括</a:t>
            </a:r>
            <a:r>
              <a:rPr lang="zh-TW" altLang="en-US" sz="5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外傷、飲食不節、勞逸損傷</a:t>
            </a: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等</a:t>
            </a:r>
            <a:r>
              <a:rPr lang="zh-TW" altLang="en-US" sz="5400" dirty="0">
                <a:solidFill>
                  <a:srgbClr val="003300"/>
                </a:solidFill>
                <a:ea typeface="SimHei" pitchFamily="49" charset="-122"/>
              </a:rPr>
              <a:t>等</a:t>
            </a:r>
            <a:endParaRPr lang="zh-TW" altLang="en-US" sz="5400" dirty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sz="40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altLang="en-GB" sz="4400" b="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38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6000" dirty="0">
                <a:solidFill>
                  <a:srgbClr val="CC00CC"/>
                </a:solidFill>
                <a:ea typeface="SimHei" pitchFamily="49" charset="-122"/>
              </a:rPr>
              <a:t>中醫的病因</a:t>
            </a:r>
            <a:endParaRPr lang="zh-TW" sz="6000" dirty="0" smtClean="0">
              <a:solidFill>
                <a:srgbClr val="CC00CC"/>
              </a:solidFill>
              <a:ea typeface="SimHei" pitchFamily="49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2328863"/>
            <a:ext cx="7124700" cy="3376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indent="0" defTabSz="449263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破壞</a:t>
            </a:r>
            <a:r>
              <a:rPr lang="zh-TW" altLang="en-US" sz="5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人體相對平衡</a:t>
            </a: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狀態</a:t>
            </a:r>
            <a:r>
              <a:rPr lang="zh-TW" altLang="en-US" sz="5400" dirty="0">
                <a:solidFill>
                  <a:srgbClr val="003300"/>
                </a:solidFill>
                <a:ea typeface="SimHei" pitchFamily="49" charset="-122"/>
              </a:rPr>
              <a:t>，</a:t>
            </a: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是</a:t>
            </a:r>
            <a:r>
              <a:rPr lang="zh-TW" altLang="en-US" sz="5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引起疾病的</a:t>
            </a:r>
            <a:r>
              <a:rPr lang="zh-TW" altLang="en-US" sz="5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原因</a:t>
            </a:r>
            <a:endParaRPr lang="zh-TW" sz="5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altLang="en-GB" sz="4800" b="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5065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6600" dirty="0">
                <a:solidFill>
                  <a:srgbClr val="CC00CC"/>
                </a:solidFill>
                <a:ea typeface="SimHei" pitchFamily="49" charset="-122"/>
              </a:rPr>
              <a:t>空間醫學病因</a:t>
            </a:r>
            <a:endParaRPr lang="zh-TW" sz="6600" dirty="0" smtClean="0">
              <a:solidFill>
                <a:srgbClr val="CC00CC"/>
              </a:solidFill>
              <a:ea typeface="SimHei" pitchFamily="49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1887" y="2328863"/>
            <a:ext cx="8634548" cy="3376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人體空間能量堵塞</a:t>
            </a:r>
            <a:r>
              <a:rPr lang="en-US" altLang="zh-TW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,</a:t>
            </a:r>
            <a:r>
              <a:rPr lang="zh-TW" altLang="en-US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形成體內某些部位能量濃度與壓力過大</a:t>
            </a:r>
            <a:r>
              <a:rPr lang="en-US" altLang="zh-TW" sz="48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,</a:t>
            </a:r>
            <a:r>
              <a:rPr lang="zh-TW" altLang="en-US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直接影響細胞正常運動</a:t>
            </a:r>
            <a:r>
              <a:rPr lang="en-US" altLang="zh-TW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,</a:t>
            </a:r>
            <a:r>
              <a:rPr lang="zh-TW" altLang="en-US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物質與能量轉化失衡</a:t>
            </a:r>
            <a:r>
              <a:rPr lang="en-US" altLang="zh-TW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,</a:t>
            </a:r>
            <a:r>
              <a:rPr lang="zh-TW" altLang="en-US" sz="48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產生疾病</a:t>
            </a:r>
            <a:endParaRPr lang="zh-TW" altLang="en-GB" sz="48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484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6000" dirty="0" smtClean="0">
                <a:solidFill>
                  <a:srgbClr val="D60093"/>
                </a:solidFill>
                <a:latin typeface="SimHei" pitchFamily="49" charset="-122"/>
                <a:ea typeface="SimHei" pitchFamily="49" charset="-122"/>
              </a:rPr>
              <a:t>  </a:t>
            </a:r>
            <a:r>
              <a:rPr lang="zh-TW" altLang="zh-HK" sz="6000" dirty="0" smtClean="0">
                <a:solidFill>
                  <a:srgbClr val="D60093"/>
                </a:solidFill>
                <a:latin typeface="SimHei" pitchFamily="49" charset="-122"/>
                <a:ea typeface="SimHei" pitchFamily="49" charset="-122"/>
              </a:rPr>
              <a:t>確保</a:t>
            </a:r>
            <a:r>
              <a:rPr lang="zh-TW" altLang="zh-HK" sz="6000" dirty="0">
                <a:solidFill>
                  <a:srgbClr val="D60093"/>
                </a:solidFill>
                <a:latin typeface="SimHei" pitchFamily="49" charset="-122"/>
                <a:ea typeface="SimHei" pitchFamily="49" charset="-122"/>
              </a:rPr>
              <a:t>人體</a:t>
            </a:r>
            <a:r>
              <a:rPr lang="zh-TW" altLang="zh-HK" sz="6000" dirty="0" smtClean="0">
                <a:solidFill>
                  <a:srgbClr val="D60093"/>
                </a:solidFill>
                <a:latin typeface="SimHei" pitchFamily="49" charset="-122"/>
                <a:ea typeface="SimHei" pitchFamily="49" charset="-122"/>
              </a:rPr>
              <a:t>健康</a:t>
            </a:r>
            <a:r>
              <a:rPr lang="en-US" altLang="zh-TW" sz="6000" dirty="0">
                <a:solidFill>
                  <a:srgbClr val="D60093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6000" dirty="0">
                <a:solidFill>
                  <a:srgbClr val="D60093"/>
                </a:solidFill>
                <a:latin typeface="SimHei" pitchFamily="49" charset="-122"/>
                <a:ea typeface="SimHei" pitchFamily="49" charset="-122"/>
              </a:rPr>
            </a:br>
            <a:endParaRPr lang="zh-TW" sz="6000" dirty="0" smtClean="0">
              <a:solidFill>
                <a:srgbClr val="D60093"/>
              </a:solidFill>
              <a:ea typeface="SimHei" pitchFamily="49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2328863"/>
            <a:ext cx="7124700" cy="3376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HK" altLang="en-US" sz="4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疏通堵塞</a:t>
            </a:r>
            <a:r>
              <a:rPr lang="en-US" altLang="zh-HK" sz="4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HK" altLang="en-US" sz="40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令體內應空、應通的部位回復正常</a:t>
            </a:r>
            <a:endParaRPr lang="en-US" altLang="zh-TW" sz="40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sz="4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淨化人體內</a:t>
            </a:r>
            <a:r>
              <a:rPr lang="zh-TW" altLang="en-US" sz="40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部</a:t>
            </a:r>
            <a:r>
              <a:rPr lang="zh-TW" sz="4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環境，是確保健康的必要條件</a:t>
            </a:r>
            <a:endParaRPr lang="en-US" altLang="zh-TW" sz="40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zh-TW" sz="4000" dirty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sz="40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altLang="en-GB" sz="4400" b="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8888" y="609600"/>
            <a:ext cx="5421312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8000" dirty="0">
                <a:solidFill>
                  <a:srgbClr val="CC00CC"/>
                </a:solidFill>
                <a:ea typeface="SimHei" pitchFamily="49" charset="-122"/>
              </a:rPr>
              <a:t>防治方針</a:t>
            </a:r>
            <a:endParaRPr lang="zh-TW" altLang="en-US" sz="8000" dirty="0" smtClean="0">
              <a:solidFill>
                <a:srgbClr val="CC00CC"/>
              </a:solidFill>
              <a:ea typeface="SimHei" pitchFamily="49" charset="-122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068763" y="1981200"/>
            <a:ext cx="438943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z="8000" smtClean="0">
                <a:solidFill>
                  <a:srgbClr val="003300"/>
                </a:solidFill>
                <a:ea typeface="SimHei" pitchFamily="49" charset="-122"/>
              </a:rPr>
              <a:t>不抓果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1988" y="2163763"/>
            <a:ext cx="78867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8000" dirty="0" smtClean="0">
                <a:solidFill>
                  <a:srgbClr val="003300"/>
                </a:solidFill>
                <a:ea typeface="SimHei" pitchFamily="49" charset="-122"/>
              </a:rPr>
              <a:t>主抓</a:t>
            </a:r>
            <a:r>
              <a:rPr lang="zh-TW" altLang="en-US" sz="8000" dirty="0">
                <a:solidFill>
                  <a:srgbClr val="003300"/>
                </a:solidFill>
                <a:ea typeface="SimHei" pitchFamily="49" charset="-122"/>
              </a:rPr>
              <a:t>因</a:t>
            </a:r>
            <a:endParaRPr lang="zh-TW" altLang="en-US" sz="800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606425"/>
            <a:ext cx="784860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8000" smtClean="0">
                <a:solidFill>
                  <a:srgbClr val="CC00CC"/>
                </a:solidFill>
                <a:ea typeface="SimHei" pitchFamily="49" charset="-122"/>
              </a:rPr>
              <a:t>為什麽只抓因？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17550" y="1990725"/>
            <a:ext cx="7615238" cy="3873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6000" smtClean="0">
                <a:solidFill>
                  <a:srgbClr val="000066"/>
                </a:solidFill>
                <a:ea typeface="SimHei" pitchFamily="49" charset="-122"/>
              </a:rPr>
              <a:t>後患無窮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1800" y="2446338"/>
            <a:ext cx="8712200" cy="3832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3300"/>
                </a:solidFill>
                <a:ea typeface="SimHei" pitchFamily="49" charset="-122"/>
              </a:rPr>
              <a:t>如只治果不治因，去果留根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863600"/>
            <a:ext cx="6538913" cy="1066800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sz="6000" smtClean="0">
                <a:solidFill>
                  <a:srgbClr val="D60093"/>
                </a:solidFill>
                <a:ea typeface="SimHei" pitchFamily="49" charset="-122"/>
              </a:rPr>
              <a:t>主流醫學治療取態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90625" y="2006600"/>
            <a:ext cx="7124700" cy="5099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mtClean="0">
                <a:ea typeface="新細明體" charset="-120"/>
              </a:rPr>
              <a:t> </a:t>
            </a:r>
            <a:r>
              <a:rPr lang="zh-TW" altLang="en-US" sz="4000" smtClean="0">
                <a:solidFill>
                  <a:srgbClr val="003300"/>
                </a:solidFill>
                <a:ea typeface="SimHei" pitchFamily="49" charset="-122"/>
              </a:rPr>
              <a:t>現今主流醫學集中在細胞、病菌、病毒基因層面上鑽研。治病往往採用對抗、殲滅式整治病菌、病毒及變異的細胞等，注重治病灶，缺乏整體觀思維及研探人體內部環境對細胞的影響。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609600"/>
            <a:ext cx="6053137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7200" smtClean="0">
                <a:solidFill>
                  <a:srgbClr val="CC00CC"/>
                </a:solidFill>
                <a:ea typeface="SimHei" pitchFamily="49" charset="-122"/>
              </a:rPr>
              <a:t>中醫理論强調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8313" y="2043113"/>
            <a:ext cx="7864475" cy="3821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7638" y="2106613"/>
            <a:ext cx="8996362" cy="310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ea typeface="新細明體" charset="-120"/>
              </a:rPr>
              <a:t>                 </a:t>
            </a:r>
          </a:p>
          <a:p>
            <a:pPr eaLnBrk="1" hangingPunct="1">
              <a:buNone/>
            </a:pPr>
            <a:r>
              <a:rPr lang="zh-TW" altLang="en-US" dirty="0" smtClean="0">
                <a:ea typeface="新細明體" charset="-120"/>
              </a:rPr>
              <a:t>              </a:t>
            </a: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氣</a:t>
            </a:r>
            <a:r>
              <a:rPr lang="zh-TW" altLang="en-US" sz="60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聚則</a:t>
            </a: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成形 </a:t>
            </a:r>
          </a:p>
          <a:p>
            <a:pPr eaLnBrk="1" hangingPunct="1">
              <a:buNone/>
            </a:pP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      氣</a:t>
            </a:r>
            <a:r>
              <a:rPr lang="zh-TW" altLang="en-US" sz="60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散</a:t>
            </a: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則成風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12925" y="930275"/>
            <a:ext cx="6883400" cy="928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D60093"/>
                </a:solidFill>
                <a:effectLst/>
                <a:ea typeface="SimHei" pitchFamily="49" charset="-122"/>
              </a:rPr>
              <a:t>聚則成形 散則成風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8313" y="2043113"/>
            <a:ext cx="7864475" cy="3821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 sz="2800" smtClean="0"/>
          </a:p>
          <a:p>
            <a:pPr eaLnBrk="1" hangingPunct="1"/>
            <a:endParaRPr lang="zh-TW" altLang="en-US" sz="2800" smtClean="0"/>
          </a:p>
          <a:p>
            <a:pPr eaLnBrk="1" hangingPunct="1"/>
            <a:endParaRPr lang="zh-TW" altLang="en-US" sz="2800" smtClean="0"/>
          </a:p>
          <a:p>
            <a:pPr eaLnBrk="1" hangingPunct="1"/>
            <a:endParaRPr lang="zh-TW" altLang="en-US" sz="2800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849313" y="2047875"/>
            <a:ext cx="7891462" cy="3108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ea typeface="新細明體" charset="-120"/>
              </a:rPr>
              <a:t>                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3300"/>
                </a:solidFill>
                <a:ea typeface="SimHei" pitchFamily="49" charset="-122"/>
              </a:rPr>
              <a:t>高度概括了人體得病的成因</a:t>
            </a:r>
            <a:r>
              <a:rPr lang="zh-TW" altLang="en-US" sz="3600" dirty="0">
                <a:solidFill>
                  <a:srgbClr val="003300"/>
                </a:solidFill>
                <a:ea typeface="SimHei" pitchFamily="49" charset="-122"/>
              </a:rPr>
              <a:t>和</a:t>
            </a:r>
            <a:r>
              <a:rPr lang="zh-TW" altLang="en-US" sz="3600" dirty="0" smtClean="0">
                <a:solidFill>
                  <a:srgbClr val="003300"/>
                </a:solidFill>
                <a:ea typeface="SimHei" pitchFamily="49" charset="-122"/>
              </a:rPr>
              <a:t>防治準則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3300"/>
                </a:solidFill>
                <a:ea typeface="SimHei" pitchFamily="49" charset="-122"/>
              </a:rPr>
              <a:t>聚：已成形的疾病，是由無形的氣瘀積而成的；治療時，要把有形的積聚疏散，消失成為無形的</a:t>
            </a:r>
            <a:r>
              <a:rPr lang="en-US" altLang="zh-TW" sz="3600" dirty="0" smtClean="0">
                <a:solidFill>
                  <a:srgbClr val="003300"/>
                </a:solidFill>
                <a:ea typeface="SimHei" pitchFamily="49" charset="-122"/>
              </a:rPr>
              <a:t>《</a:t>
            </a:r>
            <a:r>
              <a:rPr lang="zh-TW" altLang="en-US" sz="3600" dirty="0" smtClean="0">
                <a:solidFill>
                  <a:srgbClr val="003300"/>
                </a:solidFill>
                <a:ea typeface="SimHei" pitchFamily="49" charset="-122"/>
              </a:rPr>
              <a:t>風</a:t>
            </a:r>
            <a:r>
              <a:rPr lang="en-US" altLang="zh-TW" sz="3600" dirty="0" smtClean="0">
                <a:solidFill>
                  <a:srgbClr val="003300"/>
                </a:solidFill>
                <a:ea typeface="SimHei" pitchFamily="49" charset="-122"/>
              </a:rPr>
              <a:t>》</a:t>
            </a:r>
            <a:endParaRPr lang="zh-TW" altLang="en-US" sz="360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2788" y="954088"/>
            <a:ext cx="6423025" cy="3932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effectLst/>
                <a:ea typeface="新細明體" charset="-120"/>
              </a:rPr>
              <a:t>      </a:t>
            </a:r>
            <a:r>
              <a:rPr lang="zh-TW" altLang="zh-TW" sz="6000" dirty="0" smtClean="0">
                <a:solidFill>
                  <a:srgbClr val="FF0000"/>
                </a:solidFill>
                <a:effectLst/>
                <a:ea typeface="SimHei" pitchFamily="49" charset="-122"/>
              </a:rPr>
              <a:t>黄帝內經</a:t>
            </a:r>
            <a:r>
              <a:rPr lang="zh-TW" altLang="en-US" sz="6000" dirty="0" smtClean="0">
                <a:solidFill>
                  <a:srgbClr val="CC00CC"/>
                </a:solidFill>
                <a:effectLst/>
                <a:ea typeface="SimHei" pitchFamily="49" charset="-122"/>
              </a:rPr>
              <a:t/>
            </a:r>
            <a:br>
              <a:rPr lang="zh-TW" altLang="en-US" sz="6000" dirty="0" smtClean="0">
                <a:solidFill>
                  <a:srgbClr val="CC00CC"/>
                </a:solidFill>
                <a:effectLst/>
                <a:ea typeface="SimHei" pitchFamily="49" charset="-122"/>
              </a:rPr>
            </a:br>
            <a:r>
              <a:rPr lang="zh-TW" altLang="en-US" sz="7200" dirty="0" smtClean="0">
                <a:solidFill>
                  <a:srgbClr val="CC00CC"/>
                </a:solidFill>
                <a:effectLst/>
                <a:ea typeface="SimHei" pitchFamily="49" charset="-122"/>
              </a:rPr>
              <a:t>    </a:t>
            </a:r>
            <a:br>
              <a:rPr lang="zh-TW" altLang="en-US" sz="7200" dirty="0" smtClean="0">
                <a:solidFill>
                  <a:srgbClr val="CC00CC"/>
                </a:solidFill>
                <a:effectLst/>
                <a:ea typeface="SimHei" pitchFamily="49" charset="-122"/>
              </a:rPr>
            </a:br>
            <a:r>
              <a:rPr lang="zh-TW" altLang="en-US" sz="7200" dirty="0" smtClean="0">
                <a:solidFill>
                  <a:srgbClr val="CC00CC"/>
                </a:solidFill>
                <a:effectLst/>
                <a:ea typeface="SimHei" pitchFamily="49" charset="-122"/>
              </a:rPr>
              <a:t>    </a:t>
            </a:r>
            <a:r>
              <a:rPr lang="zh-TW" altLang="en-US" sz="4800" dirty="0" smtClean="0">
                <a:solidFill>
                  <a:srgbClr val="003300"/>
                </a:solidFill>
                <a:effectLst/>
                <a:ea typeface="SimHei" pitchFamily="49" charset="-122"/>
              </a:rPr>
              <a:t>第一</a:t>
            </a:r>
            <a:r>
              <a:rPr lang="zh-TW" altLang="zh-TW" sz="4800" dirty="0" smtClean="0">
                <a:solidFill>
                  <a:srgbClr val="003300"/>
                </a:solidFill>
                <a:effectLst/>
                <a:ea typeface="SimHei" pitchFamily="49" charset="-122"/>
              </a:rPr>
              <a:t>篇</a:t>
            </a:r>
            <a:r>
              <a:rPr lang="en-US" altLang="zh-TW" sz="4800" dirty="0" smtClean="0">
                <a:solidFill>
                  <a:srgbClr val="003300"/>
                </a:solidFill>
                <a:effectLst/>
                <a:ea typeface="SimHei" pitchFamily="49" charset="-122"/>
              </a:rPr>
              <a:t>:</a:t>
            </a:r>
            <a:r>
              <a:rPr lang="zh-TW" altLang="en-US" sz="4800" dirty="0" smtClean="0">
                <a:solidFill>
                  <a:srgbClr val="003300"/>
                </a:solidFill>
                <a:effectLst/>
                <a:ea typeface="SimHei" pitchFamily="49" charset="-122"/>
              </a:rPr>
              <a:t>養生</a:t>
            </a:r>
            <a:endParaRPr lang="en-US" altLang="zh-TW" sz="4800" dirty="0" smtClean="0">
              <a:solidFill>
                <a:srgbClr val="003300"/>
              </a:solidFill>
              <a:effectLst/>
              <a:ea typeface="SimHei" pitchFamily="49" charset="-122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2775" y="2128838"/>
            <a:ext cx="7845425" cy="3967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marL="1828800" lvl="4" indent="0" eaLnBrk="1" hangingPunct="1"/>
            <a:endParaRPr lang="zh-TW" altLang="en-US" sz="6600" smtClean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57225" y="2241550"/>
            <a:ext cx="7886700" cy="3894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000066"/>
                </a:solidFill>
                <a:ea typeface="新細明體" charset="-120"/>
              </a:rPr>
              <a:t>            </a:t>
            </a:r>
            <a:endParaRPr lang="zh-TW" altLang="en-US" sz="4800" smtClean="0">
              <a:solidFill>
                <a:srgbClr val="000066"/>
              </a:solidFill>
              <a:ea typeface="SimHei" pitchFamily="49" charset="-122"/>
            </a:endParaRPr>
          </a:p>
        </p:txBody>
      </p:sp>
      <p:pic>
        <p:nvPicPr>
          <p:cNvPr id="153606" name="Picture 6" descr="m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2279650"/>
            <a:ext cx="25527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12925" y="930275"/>
            <a:ext cx="6883400" cy="928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D60093"/>
                </a:solidFill>
                <a:effectLst/>
                <a:ea typeface="SimHei" pitchFamily="49" charset="-122"/>
              </a:rPr>
              <a:t>聚則成形 散則成風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8313" y="2043113"/>
            <a:ext cx="7864475" cy="3821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 sz="2800" smtClean="0"/>
          </a:p>
          <a:p>
            <a:pPr eaLnBrk="1" hangingPunct="1"/>
            <a:endParaRPr lang="zh-TW" altLang="en-US" sz="2800" smtClean="0"/>
          </a:p>
          <a:p>
            <a:pPr eaLnBrk="1" hangingPunct="1"/>
            <a:endParaRPr lang="zh-TW" altLang="en-US" sz="2800" smtClean="0"/>
          </a:p>
          <a:p>
            <a:pPr eaLnBrk="1" hangingPunct="1"/>
            <a:endParaRPr lang="zh-TW" altLang="en-US" sz="2800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849313" y="2047875"/>
            <a:ext cx="7891462" cy="3108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ea typeface="新細明體" charset="-120"/>
              </a:rPr>
              <a:t>                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4800" dirty="0">
                <a:solidFill>
                  <a:srgbClr val="003300"/>
                </a:solidFill>
                <a:ea typeface="SimHei" pitchFamily="49" charset="-122"/>
              </a:rPr>
              <a:t>氣是不可以</a:t>
            </a:r>
            <a:r>
              <a:rPr lang="zh-TW" altLang="en-US" sz="4800" dirty="0" smtClean="0">
                <a:solidFill>
                  <a:srgbClr val="003300"/>
                </a:solidFill>
                <a:ea typeface="SimHei" pitchFamily="49" charset="-122"/>
              </a:rPr>
              <a:t>聚，</a:t>
            </a:r>
            <a:r>
              <a:rPr lang="zh-TW" altLang="en-US" sz="4800" dirty="0">
                <a:solidFill>
                  <a:srgbClr val="003300"/>
                </a:solidFill>
                <a:ea typeface="SimHei" pitchFamily="49" charset="-122"/>
              </a:rPr>
              <a:t>氣是流動的，只有氣通血流通，才能帶動血的流動。</a:t>
            </a:r>
            <a:endParaRPr lang="zh-TW" altLang="en-US" sz="480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sz="6000" smtClean="0">
                <a:solidFill>
                  <a:srgbClr val="CC00CC"/>
                </a:solidFill>
                <a:ea typeface="SimHei" pitchFamily="49" charset="-122"/>
              </a:rPr>
              <a:t>能量堵塞致病根源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2328863"/>
            <a:ext cx="7124700" cy="3376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過多能</a:t>
            </a: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量</a:t>
            </a:r>
            <a:r>
              <a:rPr 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積聚</a:t>
            </a: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氣滯</a:t>
            </a:r>
            <a:r>
              <a:rPr lang="en-US" alt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) </a:t>
            </a:r>
            <a:r>
              <a:rPr 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形成淤塞</a:t>
            </a:r>
            <a:endParaRPr lang="zh-TW" altLang="en-US" sz="44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Font typeface="Wingdings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令氣流通順暢</a:t>
            </a:r>
            <a:r>
              <a:rPr lang="en-US" alt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人體</a:t>
            </a:r>
            <a:r>
              <a:rPr lang="zh-TW" altLang="en-US" sz="44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才可健康</a:t>
            </a:r>
            <a:endParaRPr lang="zh-TW" sz="44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altLang="en-GB" sz="4400" b="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609600"/>
            <a:ext cx="6053137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7200" smtClean="0">
                <a:solidFill>
                  <a:srgbClr val="CC00CC"/>
                </a:solidFill>
                <a:ea typeface="SimHei" pitchFamily="49" charset="-122"/>
              </a:rPr>
              <a:t>中醫理論强調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8313" y="2043113"/>
            <a:ext cx="7864475" cy="3821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7638" y="2106613"/>
            <a:ext cx="8996362" cy="310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ea typeface="新細明體" charset="-120"/>
              </a:rPr>
              <a:t>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   </a:t>
            </a:r>
            <a:r>
              <a:rPr lang="zh-TW" altLang="en-US" sz="72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流水不腐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72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       戶樞不蠹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609600"/>
            <a:ext cx="6053137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7200" smtClean="0">
                <a:solidFill>
                  <a:srgbClr val="CC00CC"/>
                </a:solidFill>
                <a:ea typeface="SimHei" pitchFamily="49" charset="-122"/>
              </a:rPr>
              <a:t>中醫理論强調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8313" y="2043113"/>
            <a:ext cx="7864475" cy="3821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2514" y="2106613"/>
            <a:ext cx="7654835" cy="310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ea typeface="新細明體" charset="-120"/>
              </a:rPr>
              <a:t>                 </a:t>
            </a:r>
          </a:p>
          <a:p>
            <a:pPr eaLnBrk="1" hangingPunct="1">
              <a:buNone/>
            </a:pPr>
            <a:r>
              <a:rPr lang="zh-TW" altLang="en-US" sz="60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正氣存內，邪不可干</a:t>
            </a:r>
          </a:p>
          <a:p>
            <a:pPr eaLnBrk="1" hangingPunct="1">
              <a:buNone/>
            </a:pPr>
            <a:r>
              <a:rPr lang="zh-TW" altLang="en-US" sz="60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正氣</a:t>
            </a: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充足，身體健康</a:t>
            </a:r>
            <a:endParaRPr lang="zh-TW" altLang="en-US" sz="72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3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1031966"/>
            <a:ext cx="6053137" cy="1136468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7200" dirty="0">
                <a:solidFill>
                  <a:srgbClr val="CC00CC"/>
                </a:solidFill>
                <a:ea typeface="SimHei" pitchFamily="49" charset="-122"/>
              </a:rPr>
              <a:t>空間醫學强</a:t>
            </a:r>
            <a:r>
              <a:rPr lang="zh-TW" altLang="en-US" sz="7200" dirty="0" smtClean="0">
                <a:solidFill>
                  <a:srgbClr val="CC00CC"/>
                </a:solidFill>
                <a:ea typeface="SimHei" pitchFamily="49" charset="-122"/>
              </a:rPr>
              <a:t>調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8313" y="2043113"/>
            <a:ext cx="7864475" cy="3821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7638" y="2106613"/>
            <a:ext cx="8996362" cy="310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ea typeface="新細明體" charset="-120"/>
              </a:rPr>
              <a:t>                 </a:t>
            </a:r>
          </a:p>
          <a:p>
            <a:pPr eaLnBrk="1" hangingPunct="1">
              <a:buNone/>
            </a:pPr>
            <a:r>
              <a:rPr lang="zh-TW" altLang="en-US" sz="60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72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補不如空</a:t>
            </a:r>
            <a:endParaRPr lang="zh-TW" altLang="en-US" sz="72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eaLnBrk="1" hangingPunct="1">
              <a:buNone/>
            </a:pPr>
            <a:r>
              <a:rPr lang="zh-TW" altLang="en-US" sz="72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   才可行 才</a:t>
            </a:r>
            <a:r>
              <a:rPr lang="zh-TW" altLang="en-US" sz="72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可通</a:t>
            </a:r>
            <a:endParaRPr lang="zh-TW" altLang="en-US" sz="72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1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6025" y="609600"/>
            <a:ext cx="4802188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7200" dirty="0" smtClean="0">
                <a:solidFill>
                  <a:srgbClr val="CC00CC"/>
                </a:solidFill>
                <a:ea typeface="SimHei" pitchFamily="49" charset="-122"/>
              </a:rPr>
              <a:t>空間醫學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0225" y="2043113"/>
            <a:ext cx="7864475" cy="3821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zh-TW" altLang="en-US" sz="2400" smtClean="0"/>
          </a:p>
          <a:p>
            <a:pPr eaLnBrk="1" hangingPunct="1">
              <a:lnSpc>
                <a:spcPct val="90000"/>
              </a:lnSpc>
            </a:pPr>
            <a:endParaRPr lang="zh-TW" altLang="en-US" sz="2400" smtClean="0"/>
          </a:p>
          <a:p>
            <a:pPr eaLnBrk="1" hangingPunct="1">
              <a:lnSpc>
                <a:spcPct val="90000"/>
              </a:lnSpc>
            </a:pPr>
            <a:endParaRPr lang="zh-TW" altLang="en-US" sz="2400" smtClean="0"/>
          </a:p>
          <a:p>
            <a:pPr eaLnBrk="1" hangingPunct="1">
              <a:lnSpc>
                <a:spcPct val="90000"/>
              </a:lnSpc>
            </a:pPr>
            <a:endParaRPr lang="zh-TW" altLang="en-US" sz="2400" smtClean="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4475" y="1766888"/>
            <a:ext cx="8899525" cy="310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新細明體" charset="-120"/>
              </a:rPr>
              <a:t>                 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4400" dirty="0" smtClean="0">
              <a:solidFill>
                <a:srgbClr val="003300"/>
              </a:solidFill>
              <a:ea typeface="SimHei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003300"/>
                </a:solidFill>
                <a:ea typeface="SimHei" pitchFamily="49" charset="-122"/>
              </a:rPr>
              <a:t>讓身體能量流通暢順，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003300"/>
                </a:solidFill>
                <a:ea typeface="SimHei" pitchFamily="49" charset="-122"/>
              </a:rPr>
              <a:t>淨化人體空間內部環境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003300"/>
                </a:solidFill>
                <a:ea typeface="SimHei" pitchFamily="49" charset="-122"/>
              </a:rPr>
              <a:t>是防病保健之道</a:t>
            </a:r>
          </a:p>
        </p:txBody>
      </p:sp>
      <p:sp>
        <p:nvSpPr>
          <p:cNvPr id="52228" name="Rectangle 5" descr="荷叶2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/>
              <a:t>學</a:t>
            </a:r>
          </a:p>
        </p:txBody>
      </p:sp>
      <p:pic>
        <p:nvPicPr>
          <p:cNvPr id="146438" name="Picture 6" descr="ViewFi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64" t="3558" r="31721" b="3906"/>
          <a:stretch>
            <a:fillRect/>
          </a:stretch>
        </p:blipFill>
        <p:spPr bwMode="auto">
          <a:xfrm>
            <a:off x="6238875" y="1404938"/>
            <a:ext cx="290512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ViewFi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64" t="3558" r="31721" b="3906"/>
          <a:stretch>
            <a:fillRect/>
          </a:stretch>
        </p:blipFill>
        <p:spPr bwMode="auto">
          <a:xfrm>
            <a:off x="6238875" y="1404938"/>
            <a:ext cx="290512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6388" y="1573213"/>
            <a:ext cx="375761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9247" y="704850"/>
            <a:ext cx="6322422" cy="1225550"/>
          </a:xfrm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zh-TW" altLang="en-US" sz="6000" dirty="0">
                <a:solidFill>
                  <a:srgbClr val="CC00CC"/>
                </a:solidFill>
                <a:ea typeface="SimHei" pitchFamily="49" charset="-122"/>
              </a:rPr>
              <a:t>應用</a:t>
            </a:r>
            <a:r>
              <a:rPr lang="zh-TW" altLang="en-GB" sz="6000" dirty="0" smtClean="0">
                <a:solidFill>
                  <a:srgbClr val="CC00CC"/>
                </a:solidFill>
                <a:ea typeface="SimHei" pitchFamily="49" charset="-122"/>
              </a:rPr>
              <a:t>空間醫學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2205038"/>
            <a:ext cx="8397875" cy="4279900"/>
          </a:xfrm>
          <a:noFill/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indent="-341313" defTabSz="449263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新細明體" charset="-120"/>
              </a:rPr>
              <a:t>  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整體觀的循環理論</a:t>
            </a:r>
          </a:p>
          <a:p>
            <a:pPr marL="341313" indent="-341313" defTabSz="44926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新細明體" charset="-120"/>
              </a:rPr>
              <a:t>  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強調空間能量流</a:t>
            </a:r>
            <a:r>
              <a:rPr lang="zh-TW" altLang="en-GB" sz="4800" dirty="0" smtClean="0">
                <a:solidFill>
                  <a:srgbClr val="003300"/>
                </a:solidFill>
                <a:ea typeface="SimHei" pitchFamily="49" charset="-122"/>
              </a:rPr>
              <a:t>通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的重要性</a:t>
            </a:r>
            <a:r>
              <a:rPr lang="en-US" altLang="zh-TW" sz="48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    </a:t>
            </a:r>
            <a:r>
              <a:rPr lang="zh-TW" altLang="en-US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細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胞内</a:t>
            </a:r>
            <a:r>
              <a:rPr lang="zh-TW" altLang="en-US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、細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胞外的物質</a:t>
            </a:r>
            <a:r>
              <a:rPr lang="zh-TW" altLang="en-US" sz="48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與</a:t>
            </a:r>
            <a:r>
              <a:rPr lang="zh-TW" altLang="en-GB" sz="48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能量轉化</a:t>
            </a:r>
          </a:p>
          <a:p>
            <a:pPr marL="341313" indent="-341313" defTabSz="449263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zh-TW" altLang="en-GB" sz="40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798513"/>
            <a:ext cx="5821362" cy="901700"/>
          </a:xfrm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zh-TW" altLang="en-GB" sz="6000" smtClean="0">
                <a:solidFill>
                  <a:srgbClr val="CC00CC"/>
                </a:solidFill>
                <a:ea typeface="SimHei" pitchFamily="49" charset="-122"/>
              </a:rPr>
              <a:t>空間醫學的特色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indent="-341313" defTabSz="449263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40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不拘泥病名，尋找症狀，為堵     塞的能量找出口</a:t>
            </a:r>
          </a:p>
          <a:p>
            <a:pPr marL="341313" indent="-341313" defTabSz="449263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40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調節壓力，在人體內部造成壓力差，促使能量流通順暢，改善人體内環境</a:t>
            </a:r>
          </a:p>
          <a:p>
            <a:pPr marL="341313" indent="-341313" defTabSz="449263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zh-TW" altLang="en-GB" sz="440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798513"/>
            <a:ext cx="5821362" cy="901700"/>
          </a:xfrm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zh-TW" altLang="en-GB" sz="6000" smtClean="0">
                <a:solidFill>
                  <a:srgbClr val="CC00CC"/>
                </a:solidFill>
                <a:ea typeface="SimHei" pitchFamily="49" charset="-122"/>
              </a:rPr>
              <a:t>空間醫學的特色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indent="-341313" defTabSz="44926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TW" sz="44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41313" indent="-341313" defTabSz="44926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人體</a:t>
            </a:r>
            <a:r>
              <a:rPr lang="zh-TW" altLang="en-US" sz="44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前部位臟腑</a:t>
            </a: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區</a:t>
            </a:r>
            <a:r>
              <a:rPr lang="en-US" alt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4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成</a:t>
            </a:r>
            <a:r>
              <a:rPr lang="zh-TW" altLang="en-US" sz="4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病</a:t>
            </a:r>
            <a:r>
              <a:rPr lang="zh-TW" altLang="en-US" sz="4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之因</a:t>
            </a:r>
            <a:endParaRPr lang="en-US" altLang="zh-TW" sz="44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marL="341313" indent="-341313" defTabSz="44926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TW" sz="4400" dirty="0" smtClean="0">
              <a:solidFill>
                <a:srgbClr val="003300"/>
              </a:solidFill>
              <a:latin typeface="SimHei" pitchFamily="49" charset="-122"/>
              <a:ea typeface="SimHei" pitchFamily="49" charset="-122"/>
            </a:endParaRPr>
          </a:p>
          <a:p>
            <a:pPr marL="341313" indent="-341313" defTabSz="44926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人體</a:t>
            </a:r>
            <a:r>
              <a:rPr lang="zh-TW" altLang="en-US" sz="44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後背部太陽</a:t>
            </a: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區，</a:t>
            </a:r>
            <a:r>
              <a:rPr lang="zh-TW" altLang="en-US" sz="4400" dirty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能夠解決</a:t>
            </a:r>
            <a:r>
              <a:rPr lang="zh-TW" altLang="en-US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前面疾病</a:t>
            </a:r>
            <a:r>
              <a:rPr lang="en-US" altLang="zh-TW" sz="4400" dirty="0" smtClean="0">
                <a:solidFill>
                  <a:srgbClr val="0033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HK" altLang="en-US" sz="44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化病之所</a:t>
            </a:r>
            <a:endParaRPr lang="zh-TW" altLang="en-GB" sz="44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75933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4488" y="328613"/>
            <a:ext cx="7070725" cy="1587500"/>
          </a:xfrm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HK" sz="5400" smtClean="0">
                <a:solidFill>
                  <a:srgbClr val="CC00CC"/>
                </a:solidFill>
                <a:ea typeface="SimHei" pitchFamily="49" charset="-122"/>
              </a:rPr>
              <a:t>『</a:t>
            </a:r>
            <a:r>
              <a:rPr lang="zh-TW" sz="5400" smtClean="0">
                <a:solidFill>
                  <a:srgbClr val="CC00CC"/>
                </a:solidFill>
                <a:ea typeface="SimHei" pitchFamily="49" charset="-122"/>
              </a:rPr>
              <a:t>一拉、一推、一宣</a:t>
            </a:r>
            <a:r>
              <a:rPr lang="zh-HK" sz="5400" smtClean="0">
                <a:solidFill>
                  <a:srgbClr val="CC00CC"/>
                </a:solidFill>
                <a:ea typeface="SimHei" pitchFamily="49" charset="-122"/>
              </a:rPr>
              <a:t>』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50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 descr="荷叶2"/>
          <p:cNvSpPr>
            <a:spLocks noChangeArrowheads="1"/>
          </p:cNvSpPr>
          <p:nvPr/>
        </p:nvSpPr>
        <p:spPr bwMode="auto">
          <a:xfrm flipV="1">
            <a:off x="1106488" y="4673600"/>
            <a:ext cx="588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b="1"/>
              <a:t>黄</a:t>
            </a:r>
          </a:p>
        </p:txBody>
      </p:sp>
      <p:sp>
        <p:nvSpPr>
          <p:cNvPr id="31746" name="Rectangle 3" descr="荷叶2"/>
          <p:cNvSpPr>
            <a:spLocks noChangeArrowheads="1"/>
          </p:cNvSpPr>
          <p:nvPr/>
        </p:nvSpPr>
        <p:spPr bwMode="auto">
          <a:xfrm>
            <a:off x="0" y="1762125"/>
            <a:ext cx="552608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7200" b="1">
                <a:solidFill>
                  <a:srgbClr val="003300"/>
                </a:solidFill>
                <a:ea typeface="SimHei" pitchFamily="49" charset="-122"/>
              </a:rPr>
              <a:t>黃帝內經</a:t>
            </a:r>
          </a:p>
          <a:p>
            <a:pPr algn="ctr"/>
            <a:endParaRPr kumimoji="0" lang="zh-TW" altLang="en-US" sz="4000" b="1">
              <a:solidFill>
                <a:srgbClr val="D60093"/>
              </a:solidFill>
              <a:ea typeface="SimHei" pitchFamily="49" charset="-122"/>
            </a:endParaRPr>
          </a:p>
          <a:p>
            <a:pPr algn="ctr"/>
            <a:r>
              <a:rPr kumimoji="0" lang="zh-TW" altLang="en-US" sz="4000" b="1">
                <a:solidFill>
                  <a:srgbClr val="D60093"/>
                </a:solidFill>
                <a:ea typeface="SimHei" pitchFamily="49" charset="-122"/>
              </a:rPr>
              <a:t>聖人不治已病</a:t>
            </a:r>
            <a:r>
              <a:rPr kumimoji="0" lang="zh-TW" altLang="en-US" sz="4000" b="1">
                <a:solidFill>
                  <a:srgbClr val="D60093"/>
                </a:solidFill>
              </a:rPr>
              <a:t> </a:t>
            </a:r>
          </a:p>
          <a:p>
            <a:pPr algn="ctr"/>
            <a:r>
              <a:rPr kumimoji="0" lang="zh-TW" altLang="en-US" sz="4000" b="1">
                <a:solidFill>
                  <a:srgbClr val="D60093"/>
                </a:solidFill>
              </a:rPr>
              <a:t>    </a:t>
            </a:r>
            <a:r>
              <a:rPr kumimoji="0" lang="zh-TW" altLang="en-US" sz="6600" b="1">
                <a:solidFill>
                  <a:srgbClr val="FF0000"/>
                </a:solidFill>
                <a:ea typeface="SimHei" pitchFamily="49" charset="-122"/>
              </a:rPr>
              <a:t>治未病</a:t>
            </a:r>
          </a:p>
        </p:txBody>
      </p:sp>
      <p:pic>
        <p:nvPicPr>
          <p:cNvPr id="31747" name="Picture 5" descr="4dac24c40b9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1714500"/>
            <a:ext cx="2981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d04dbece6f13681d93457e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 descr="荷叶2"/>
          <p:cNvSpPr>
            <a:spLocks noChangeArrowheads="1"/>
          </p:cNvSpPr>
          <p:nvPr/>
        </p:nvSpPr>
        <p:spPr bwMode="auto">
          <a:xfrm>
            <a:off x="311150" y="4654550"/>
            <a:ext cx="8832850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6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你才是最好的醫生</a:t>
            </a:r>
          </a:p>
          <a:p>
            <a:pPr algn="ctr">
              <a:defRPr/>
            </a:pPr>
            <a:r>
              <a:rPr kumimoji="0" lang="zh-TW" altLang="en-US" sz="6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從生活和工作</a:t>
            </a:r>
            <a:r>
              <a:rPr kumimoji="0" lang="zh-TW" sz="6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中</a:t>
            </a:r>
            <a:r>
              <a:rPr kumimoji="0" lang="zh-TW" altLang="en-US" sz="6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如何做起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34af3f39121d6c3e96ddd8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 descr="荷叶2"/>
          <p:cNvSpPr>
            <a:spLocks noChangeArrowheads="1"/>
          </p:cNvSpPr>
          <p:nvPr/>
        </p:nvSpPr>
        <p:spPr bwMode="auto">
          <a:xfrm>
            <a:off x="0" y="1606550"/>
            <a:ext cx="8945563" cy="57861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sz="60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保健防病之道</a:t>
            </a:r>
            <a:endParaRPr kumimoji="0" lang="zh-TW" altLang="en-US" sz="6000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 eaLnBrk="0" hangingPunct="0">
              <a:defRPr/>
            </a:pPr>
            <a:endParaRPr kumimoji="0" lang="zh-TW" altLang="en-US" sz="7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 eaLnBrk="0" hangingPunct="0">
              <a:defRPr/>
            </a:pPr>
            <a:endParaRPr kumimoji="0" lang="zh-TW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 eaLnBrk="0" hangingPunct="0">
              <a:defRPr/>
            </a:pPr>
            <a:endParaRPr kumimoji="0" lang="zh-TW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 eaLnBrk="0" hangingPunct="0">
              <a:defRPr/>
            </a:pPr>
            <a:r>
              <a:rPr kumimoji="0" 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均衡飲食，多做形體帶氧</a:t>
            </a:r>
            <a:r>
              <a:rPr kumimoji="0" lang="zh-TW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運動</a:t>
            </a:r>
            <a:endParaRPr kumimoji="0" lang="en-US" altLang="zh-TW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 eaLnBrk="0" hangingPunct="0">
              <a:defRPr/>
            </a:pPr>
            <a:r>
              <a:rPr kumimoji="0" lang="zh-TW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讓身體空間通</a:t>
            </a:r>
            <a:br>
              <a:rPr kumimoji="0" lang="zh-TW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</a:br>
            <a:r>
              <a:rPr kumimoji="0" lang="zh-TW" altLang="en-US" sz="48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 </a:t>
            </a:r>
            <a:r>
              <a:rPr kumimoji="0" lang="zh-TW" altLang="en-US" sz="4800" dirty="0">
                <a:solidFill>
                  <a:srgbClr val="D60093"/>
                </a:solidFill>
                <a:latin typeface="Arial" pitchFamily="34" charset="0"/>
                <a:ea typeface="SimSun" pitchFamily="2" charset="-122"/>
              </a:rPr>
              <a:t> </a:t>
            </a:r>
            <a:endParaRPr kumimoji="0" lang="en-US" sz="4800" dirty="0">
              <a:solidFill>
                <a:srgbClr val="D60093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8888" y="534988"/>
            <a:ext cx="6169025" cy="1238250"/>
          </a:xfr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800" smtClean="0">
                <a:solidFill>
                  <a:srgbClr val="CC00CC"/>
                </a:solidFill>
                <a:ea typeface="SimHei" pitchFamily="49" charset="-122"/>
              </a:rPr>
              <a:t>手勢自我回照法</a:t>
            </a:r>
          </a:p>
        </p:txBody>
      </p:sp>
      <p:sp>
        <p:nvSpPr>
          <p:cNvPr id="83970" name="Rectangle 8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smtClean="0">
                <a:solidFill>
                  <a:srgbClr val="003300"/>
                </a:solidFill>
                <a:ea typeface="SimHei" pitchFamily="49" charset="-122"/>
              </a:rPr>
              <a:t>治療血壓高手勢</a:t>
            </a:r>
          </a:p>
        </p:txBody>
      </p:sp>
      <p:pic>
        <p:nvPicPr>
          <p:cNvPr id="83971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097213"/>
            <a:ext cx="554037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8888" y="534988"/>
            <a:ext cx="6169025" cy="1238250"/>
          </a:xfr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800" smtClean="0">
                <a:solidFill>
                  <a:srgbClr val="CC00CC"/>
                </a:solidFill>
                <a:ea typeface="SimHei" pitchFamily="49" charset="-122"/>
              </a:rPr>
              <a:t>手勢自我回照法</a:t>
            </a:r>
          </a:p>
        </p:txBody>
      </p:sp>
      <p:sp>
        <p:nvSpPr>
          <p:cNvPr id="86018" name="Rectangle 10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4" eaLnBrk="1" hangingPunct="1">
              <a:buFont typeface="Arial" charset="0"/>
              <a:buNone/>
            </a:pPr>
            <a:endParaRPr lang="en-US" altLang="zh-HK" sz="3600" smtClean="0">
              <a:solidFill>
                <a:srgbClr val="003300"/>
              </a:solidFill>
              <a:ea typeface="SimHei" pitchFamily="49" charset="-122"/>
              <a:cs typeface="Arial" charset="0"/>
            </a:endParaRPr>
          </a:p>
        </p:txBody>
      </p:sp>
      <p:pic>
        <p:nvPicPr>
          <p:cNvPr id="86019" name="Picture 11" descr="未命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1684338"/>
            <a:ext cx="49942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12" descr="荷叶2"/>
          <p:cNvSpPr>
            <a:spLocks noChangeArrowheads="1"/>
          </p:cNvSpPr>
          <p:nvPr/>
        </p:nvSpPr>
        <p:spPr bwMode="auto">
          <a:xfrm>
            <a:off x="-360363" y="2381250"/>
            <a:ext cx="4568826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ctr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kumimoji="0" lang="en-US" sz="4400" b="1">
                <a:solidFill>
                  <a:srgbClr val="003300"/>
                </a:solidFill>
                <a:ea typeface="SimHei" pitchFamily="49" charset="-122"/>
              </a:rPr>
              <a:t>治療血壓低手勢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98725" y="593725"/>
            <a:ext cx="5975350" cy="1143000"/>
          </a:xfrm>
          <a:prstGeom prst="rect">
            <a:avLst/>
          </a:prstGeom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solidFill>
                  <a:srgbClr val="FF0000"/>
                </a:solidFill>
                <a:ea typeface="SimHei" pitchFamily="49" charset="-122"/>
              </a:rPr>
              <a:t>簡單自我保健方法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07136" y="1743456"/>
            <a:ext cx="7751064" cy="51145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zh-HK" altLang="en-US" sz="4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形體運動</a:t>
            </a:r>
            <a:endParaRPr lang="en-US" altLang="zh-HK" sz="4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lvl="1" eaLnBrk="1" hangingPunct="1">
              <a:buFont typeface="Arial" charset="0"/>
              <a:buNone/>
            </a:pPr>
            <a:r>
              <a:rPr lang="zh-TW" altLang="en-US" sz="4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甩手功 </a:t>
            </a:r>
            <a:r>
              <a:rPr lang="en-US" altLang="zh-TW" sz="4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/ </a:t>
            </a:r>
            <a:r>
              <a:rPr lang="zh-TW" altLang="en-US" sz="4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撞墙</a:t>
            </a:r>
            <a:endParaRPr lang="en-US" altLang="zh-TW" sz="4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lvl="1" eaLnBrk="1" hangingPunct="1">
              <a:buNone/>
            </a:pPr>
            <a:r>
              <a:rPr lang="zh-HK" altLang="en-US" sz="4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揉腹</a:t>
            </a:r>
            <a:endParaRPr lang="en-US" altLang="zh-TW" sz="4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lvl="1" eaLnBrk="1" hangingPunct="1">
              <a:buNone/>
            </a:pPr>
            <a:r>
              <a:rPr lang="zh-HK" altLang="zh-TW" sz="4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伸展運動（拉筋</a:t>
            </a:r>
            <a:r>
              <a:rPr lang="zh-HK" altLang="zh-TW" sz="44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）</a:t>
            </a:r>
            <a:endParaRPr lang="en-US" altLang="zh-HK" sz="4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lvl="1" eaLnBrk="1" hangingPunct="1">
              <a:buNone/>
            </a:pPr>
            <a:r>
              <a:rPr lang="zh-TW" altLang="en-US" sz="44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柔化過緊軟組織</a:t>
            </a:r>
            <a:endParaRPr lang="zh-TW" altLang="en-US" sz="4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2850" y="609600"/>
            <a:ext cx="597535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0000"/>
                </a:solidFill>
                <a:ea typeface="SimHei" pitchFamily="49" charset="-122"/>
              </a:rPr>
              <a:t>能量疏通的自然方法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Arial" charset="0"/>
              <a:buNone/>
            </a:pPr>
            <a:r>
              <a:rPr lang="zh-TW" altLang="en-US" sz="4400" smtClean="0">
                <a:solidFill>
                  <a:srgbClr val="003300"/>
                </a:solidFill>
                <a:ea typeface="SimHei" pitchFamily="49" charset="-122"/>
              </a:rPr>
              <a:t>健步走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5" y="1358900"/>
            <a:ext cx="3090863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0869" y="822959"/>
            <a:ext cx="6423206" cy="1110343"/>
          </a:xfrm>
          <a:prstGeom prst="rect">
            <a:avLst/>
          </a:prstGeom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>
                <a:solidFill>
                  <a:srgbClr val="FF0000"/>
                </a:solidFill>
                <a:ea typeface="SimHei" pitchFamily="49" charset="-122"/>
              </a:rPr>
              <a:t>養生的總方向</a:t>
            </a:r>
            <a:endParaRPr lang="zh-TW" altLang="en-US" sz="6000" dirty="0" smtClean="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44582" y="2481943"/>
            <a:ext cx="7713617" cy="36706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None/>
            </a:pPr>
            <a:r>
              <a:rPr lang="zh-TW" altLang="en-US" sz="5400" dirty="0" smtClean="0">
                <a:solidFill>
                  <a:srgbClr val="003300"/>
                </a:solidFill>
                <a:ea typeface="SimHei" pitchFamily="49" charset="-122"/>
              </a:rPr>
              <a:t>腹</a:t>
            </a:r>
            <a:r>
              <a:rPr lang="zh-TW" altLang="en-US" sz="5400" dirty="0">
                <a:solidFill>
                  <a:srgbClr val="003300"/>
                </a:solidFill>
                <a:ea typeface="SimHei" pitchFamily="49" charset="-122"/>
              </a:rPr>
              <a:t>空背通  </a:t>
            </a:r>
            <a:r>
              <a:rPr lang="zh-TW" altLang="en-US" sz="5400" dirty="0" smtClean="0">
                <a:solidFill>
                  <a:srgbClr val="003300"/>
                </a:solidFill>
                <a:ea typeface="SimHei" pitchFamily="49" charset="-122"/>
              </a:rPr>
              <a:t>  循環暢通</a:t>
            </a:r>
            <a:endParaRPr lang="en-US" altLang="zh-TW" sz="5400" dirty="0" smtClean="0">
              <a:solidFill>
                <a:srgbClr val="003300"/>
              </a:solidFill>
              <a:ea typeface="SimHei" pitchFamily="49" charset="-122"/>
            </a:endParaRPr>
          </a:p>
          <a:p>
            <a:pPr lvl="1" eaLnBrk="1" hangingPunct="1">
              <a:buNone/>
            </a:pPr>
            <a:r>
              <a:rPr lang="zh-TW" altLang="en-US" sz="5400" dirty="0">
                <a:solidFill>
                  <a:srgbClr val="003300"/>
                </a:solidFill>
                <a:ea typeface="SimHei" pitchFamily="49" charset="-122"/>
              </a:rPr>
              <a:t>氣血</a:t>
            </a:r>
            <a:r>
              <a:rPr lang="zh-TW" altLang="en-US" sz="5400" dirty="0" smtClean="0">
                <a:solidFill>
                  <a:srgbClr val="003300"/>
                </a:solidFill>
                <a:ea typeface="SimHei" pitchFamily="49" charset="-122"/>
              </a:rPr>
              <a:t>暢通    百</a:t>
            </a:r>
            <a:r>
              <a:rPr lang="zh-TW" altLang="en-US" sz="5400" dirty="0">
                <a:solidFill>
                  <a:srgbClr val="003300"/>
                </a:solidFill>
                <a:ea typeface="SimHei" pitchFamily="49" charset="-122"/>
              </a:rPr>
              <a:t>病失蹤</a:t>
            </a:r>
            <a:endParaRPr lang="en-US" altLang="zh-TW" sz="5400" dirty="0">
              <a:solidFill>
                <a:srgbClr val="003300"/>
              </a:solidFill>
              <a:ea typeface="SimHei" pitchFamily="49" charset="-122"/>
            </a:endParaRPr>
          </a:p>
          <a:p>
            <a:pPr lvl="1" eaLnBrk="1" hangingPunct="1">
              <a:buNone/>
            </a:pPr>
            <a:endParaRPr lang="en-US" altLang="zh-TW" sz="4400" dirty="0">
              <a:solidFill>
                <a:srgbClr val="003300"/>
              </a:solidFill>
              <a:ea typeface="SimHei" pitchFamily="49" charset="-122"/>
            </a:endParaRPr>
          </a:p>
          <a:p>
            <a:pPr lvl="1" eaLnBrk="1" hangingPunct="1">
              <a:buNone/>
            </a:pPr>
            <a:endParaRPr lang="zh-TW" altLang="en-US" sz="44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0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reflections-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6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792163" y="577850"/>
            <a:ext cx="7559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0" lang="zh-TW" altLang="en-US" sz="4800" b="1">
                <a:solidFill>
                  <a:schemeClr val="bg1"/>
                </a:solidFill>
                <a:latin typeface="Times New Roman" pitchFamily="18" charset="0"/>
                <a:ea typeface="SimHei" pitchFamily="49" charset="-122"/>
              </a:rPr>
              <a:t>保持樂觀、平衡情緒對防</a:t>
            </a:r>
            <a:r>
              <a:rPr kumimoji="0" lang="zh-TW" altLang="en-US" sz="4800" b="1">
                <a:solidFill>
                  <a:schemeClr val="bg1"/>
                </a:solidFill>
                <a:ea typeface="SimHei" pitchFamily="49" charset="-122"/>
              </a:rPr>
              <a:t>病</a:t>
            </a:r>
            <a:r>
              <a:rPr kumimoji="0" lang="zh-TW" altLang="en-US" sz="4800" b="1">
                <a:solidFill>
                  <a:schemeClr val="bg1"/>
                </a:solidFill>
                <a:latin typeface="Times New Roman" pitchFamily="18" charset="0"/>
                <a:ea typeface="SimHei" pitchFamily="49" charset="-122"/>
              </a:rPr>
              <a:t>有莫大裨益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75e01550119f473a377abe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68056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 descr="荷叶2"/>
          <p:cNvSpPr>
            <a:spLocks noChangeArrowheads="1"/>
          </p:cNvSpPr>
          <p:nvPr/>
        </p:nvSpPr>
        <p:spPr bwMode="auto">
          <a:xfrm>
            <a:off x="0" y="433388"/>
            <a:ext cx="9144000" cy="143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正念思維、熱心助人</a:t>
            </a:r>
          </a:p>
          <a:p>
            <a:pPr algn="ctr">
              <a:defRPr/>
            </a:pPr>
            <a:endParaRPr kumimoji="0" lang="zh-TW" alt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9663" y="620713"/>
            <a:ext cx="7362825" cy="1144587"/>
          </a:xfr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3600" b="0" smtClean="0">
                <a:ea typeface="新細明體" pitchFamily="18" charset="-120"/>
              </a:rPr>
              <a:t>    </a:t>
            </a:r>
            <a:r>
              <a:rPr lang="zh-TW" sz="4400" b="0" smtClean="0">
                <a:solidFill>
                  <a:srgbClr val="008000"/>
                </a:solidFill>
                <a:ea typeface="SimHei" pitchFamily="49" charset="-122"/>
              </a:rPr>
              <a:t>歡迎瀏覧蒲公英學會網站</a:t>
            </a:r>
            <a:r>
              <a:rPr lang="zh-TW" altLang="en-US" sz="4400" b="0" smtClean="0">
                <a:solidFill>
                  <a:srgbClr val="008000"/>
                </a:solidFill>
                <a:ea typeface="SimHei" pitchFamily="49" charset="-122"/>
              </a:rPr>
              <a:t/>
            </a:r>
            <a:br>
              <a:rPr lang="zh-TW" altLang="en-US" sz="4400" b="0" smtClean="0">
                <a:solidFill>
                  <a:srgbClr val="008000"/>
                </a:solidFill>
                <a:ea typeface="SimHei" pitchFamily="49" charset="-122"/>
              </a:rPr>
            </a:br>
            <a:r>
              <a:rPr lang="zh-TW" altLang="en-US" sz="4400" b="0" smtClean="0">
                <a:solidFill>
                  <a:srgbClr val="008000"/>
                </a:solidFill>
                <a:ea typeface="SimHei" pitchFamily="49" charset="-122"/>
              </a:rPr>
              <a:t>     </a:t>
            </a:r>
            <a:r>
              <a:rPr lang="en-US" altLang="zh-TW" sz="4400" b="0" smtClean="0">
                <a:solidFill>
                  <a:srgbClr val="008000"/>
                </a:solidFill>
                <a:ea typeface="SimHei" pitchFamily="49" charset="-122"/>
              </a:rPr>
              <a:t>www.dandelion-hk.net</a:t>
            </a:r>
            <a:endParaRPr lang="zh-HK" altLang="zh-TW" sz="4400" b="0" smtClean="0">
              <a:solidFill>
                <a:srgbClr val="008000"/>
              </a:solidFill>
              <a:ea typeface="SimHei" pitchFamily="49" charset="-122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4090988"/>
            <a:ext cx="8275638" cy="333851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9725" indent="-339725" defTabSz="449263" eaLnBrk="1" hangingPunct="1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zh-HK" dirty="0" smtClean="0">
              <a:ea typeface="新細明體" charset="-120"/>
            </a:endParaRPr>
          </a:p>
        </p:txBody>
      </p:sp>
      <p:sp>
        <p:nvSpPr>
          <p:cNvPr id="92163" name="WordArt 4"/>
          <p:cNvSpPr>
            <a:spLocks noChangeArrowheads="1" noChangeShapeType="1" noTextEdit="1"/>
          </p:cNvSpPr>
          <p:nvPr/>
        </p:nvSpPr>
        <p:spPr bwMode="auto">
          <a:xfrm>
            <a:off x="2281238" y="3155950"/>
            <a:ext cx="5551487" cy="17621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241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13500000" scaled="1"/>
                </a:gradFill>
                <a:latin typeface="宋体"/>
                <a:ea typeface="宋体"/>
              </a:rPr>
              <a:t>謝謝</a:t>
            </a:r>
            <a:r>
              <a:rPr lang="zh-TW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13500000" scaled="1"/>
                </a:gradFill>
                <a:latin typeface="宋体"/>
                <a:ea typeface="宋体"/>
              </a:rPr>
              <a:t>大家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 descr="荷叶2"/>
          <p:cNvSpPr>
            <a:spLocks noChangeArrowheads="1"/>
          </p:cNvSpPr>
          <p:nvPr/>
        </p:nvSpPr>
        <p:spPr bwMode="auto">
          <a:xfrm flipV="1">
            <a:off x="1106488" y="4673600"/>
            <a:ext cx="588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b="1"/>
              <a:t>黄</a:t>
            </a:r>
          </a:p>
        </p:txBody>
      </p:sp>
      <p:sp>
        <p:nvSpPr>
          <p:cNvPr id="32770" name="Rectangle 3" descr="荷叶2"/>
          <p:cNvSpPr>
            <a:spLocks noChangeArrowheads="1"/>
          </p:cNvSpPr>
          <p:nvPr/>
        </p:nvSpPr>
        <p:spPr bwMode="auto">
          <a:xfrm>
            <a:off x="688975" y="1714500"/>
            <a:ext cx="74834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3300"/>
                </a:solidFill>
                <a:ea typeface="SimHei" pitchFamily="49" charset="-122"/>
              </a:rPr>
              <a:t>治未病就是從可能會形成的病因入手</a:t>
            </a:r>
          </a:p>
          <a:p>
            <a:pPr algn="ctr"/>
            <a:endParaRPr kumimoji="0" lang="zh-TW" altLang="en-US" sz="4800" b="1">
              <a:solidFill>
                <a:srgbClr val="D60093"/>
              </a:solidFill>
              <a:ea typeface="SimHei" pitchFamily="49" charset="-122"/>
            </a:endParaRPr>
          </a:p>
          <a:p>
            <a:pPr algn="ctr"/>
            <a:r>
              <a:rPr kumimoji="0" lang="zh-TW" altLang="en-US" sz="4800" b="1">
                <a:solidFill>
                  <a:srgbClr val="D60093"/>
                </a:solidFill>
                <a:ea typeface="SimHei" pitchFamily="49" charset="-122"/>
              </a:rPr>
              <a:t>病是果，由前因所做成的</a:t>
            </a:r>
            <a:r>
              <a:rPr kumimoji="0" lang="en-US" altLang="zh-TW" sz="4800" b="1">
                <a:solidFill>
                  <a:srgbClr val="FF0000"/>
                </a:solidFill>
              </a:rPr>
              <a:t>《</a:t>
            </a:r>
            <a:r>
              <a:rPr kumimoji="0" lang="zh-TW" altLang="en-US" sz="4800" b="1">
                <a:solidFill>
                  <a:srgbClr val="FF0000"/>
                </a:solidFill>
                <a:ea typeface="SimHei" pitchFamily="49" charset="-122"/>
              </a:rPr>
              <a:t>後果</a:t>
            </a:r>
            <a:r>
              <a:rPr kumimoji="0" lang="en-US" altLang="zh-TW" sz="4800" b="1">
                <a:solidFill>
                  <a:srgbClr val="FF0000"/>
                </a:solidFill>
              </a:rPr>
              <a:t>》</a:t>
            </a:r>
            <a:endParaRPr kumimoji="0" lang="zh-TW" altLang="en-US" sz="4800" b="1">
              <a:solidFill>
                <a:srgbClr val="FF0000"/>
              </a:solidFill>
              <a:ea typeface="SimHei" pitchFamily="49" charset="-122"/>
            </a:endParaRPr>
          </a:p>
          <a:p>
            <a:pPr algn="ctr"/>
            <a:endParaRPr kumimoji="0" lang="zh-TW" altLang="en-US" sz="4800" b="1">
              <a:solidFill>
                <a:srgbClr val="660066"/>
              </a:solidFill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 descr="荷叶2"/>
          <p:cNvSpPr>
            <a:spLocks noChangeArrowheads="1"/>
          </p:cNvSpPr>
          <p:nvPr/>
        </p:nvSpPr>
        <p:spPr bwMode="auto">
          <a:xfrm>
            <a:off x="1106488" y="857250"/>
            <a:ext cx="776128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7200" b="1" dirty="0">
                <a:solidFill>
                  <a:srgbClr val="CC00CC"/>
                </a:solidFill>
                <a:ea typeface="SimHei" pitchFamily="49" charset="-122"/>
              </a:rPr>
              <a:t>人為什麼會病？</a:t>
            </a:r>
          </a:p>
          <a:p>
            <a:pPr algn="ctr"/>
            <a:endParaRPr kumimoji="0" lang="en-US" altLang="zh-TW" sz="4000" b="1" dirty="0">
              <a:solidFill>
                <a:srgbClr val="003300"/>
              </a:solidFill>
              <a:ea typeface="SimHei" pitchFamily="49" charset="-122"/>
            </a:endParaRPr>
          </a:p>
          <a:p>
            <a:pPr algn="ctr"/>
            <a:r>
              <a:rPr kumimoji="0" lang="zh-TW" altLang="en-US" sz="4000" b="1" dirty="0">
                <a:solidFill>
                  <a:srgbClr val="003300"/>
                </a:solidFill>
                <a:ea typeface="SimHei" pitchFamily="49" charset="-122"/>
              </a:rPr>
              <a:t>不正常生理現象稱為病理</a:t>
            </a:r>
          </a:p>
          <a:p>
            <a:pPr algn="ctr"/>
            <a:endParaRPr kumimoji="0" lang="zh-TW" altLang="en-US" sz="4000" b="1" dirty="0">
              <a:solidFill>
                <a:srgbClr val="CC00CC"/>
              </a:solidFill>
              <a:ea typeface="SimHei" pitchFamily="49" charset="-122"/>
            </a:endParaRPr>
          </a:p>
          <a:p>
            <a:r>
              <a:rPr kumimoji="0" lang="zh-TW" altLang="en-US" sz="4000" b="1" dirty="0">
                <a:solidFill>
                  <a:srgbClr val="FF0000"/>
                </a:solidFill>
                <a:ea typeface="SimHei" pitchFamily="49" charset="-122"/>
              </a:rPr>
              <a:t>把不正常生理恢復至原本正常功能，人就健康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2788" y="954088"/>
            <a:ext cx="6423025" cy="1273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7200" smtClean="0">
                <a:solidFill>
                  <a:srgbClr val="CC00CC"/>
                </a:solidFill>
                <a:effectLst/>
                <a:ea typeface="SimHei" pitchFamily="49" charset="-122"/>
              </a:rPr>
              <a:t>養生保健之道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2775" y="2128838"/>
            <a:ext cx="7845425" cy="3967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marL="1828800" lvl="4" indent="0" eaLnBrk="1" hangingPunct="1"/>
            <a:endParaRPr lang="zh-TW" altLang="en-US" sz="6600" smtClean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57225" y="2241550"/>
            <a:ext cx="7886700" cy="3894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000066"/>
                </a:solidFill>
                <a:ea typeface="新細明體" charset="-120"/>
              </a:rPr>
              <a:t>            </a:t>
            </a:r>
            <a:r>
              <a:rPr lang="zh-TW" altLang="en-US" sz="4800" smtClean="0">
                <a:solidFill>
                  <a:srgbClr val="000066"/>
                </a:solidFill>
                <a:ea typeface="SimHei" pitchFamily="49" charset="-122"/>
              </a:rPr>
              <a:t>預防勝於治療</a:t>
            </a:r>
          </a:p>
        </p:txBody>
      </p:sp>
      <p:pic>
        <p:nvPicPr>
          <p:cNvPr id="34820" name="Picture 5" descr="75e01550119f473a377abe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62388"/>
            <a:ext cx="53689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2788" y="954088"/>
            <a:ext cx="6939143" cy="1273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7200" dirty="0">
                <a:solidFill>
                  <a:srgbClr val="CC00CC"/>
                </a:solidFill>
                <a:effectLst/>
                <a:ea typeface="SimHei" pitchFamily="49" charset="-122"/>
              </a:rPr>
              <a:t>不是醫生勝醫生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2775" y="2128838"/>
            <a:ext cx="7845425" cy="3967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marL="1828800" lvl="4" indent="0" eaLnBrk="1" hangingPunct="1"/>
            <a:endParaRPr lang="zh-TW" altLang="en-US" sz="6600" smtClean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62594" y="2241550"/>
            <a:ext cx="7615645" cy="3894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zh-TW" altLang="en-US" sz="5400" dirty="0">
                <a:solidFill>
                  <a:srgbClr val="000066"/>
                </a:solidFill>
                <a:latin typeface="+mj-lt"/>
                <a:ea typeface="新細明體" charset="-120"/>
              </a:rPr>
              <a:t>養生是「治未病」</a:t>
            </a:r>
            <a:r>
              <a:rPr lang="en-US" altLang="zh-TW" sz="5400" dirty="0" smtClean="0">
                <a:solidFill>
                  <a:srgbClr val="000066"/>
                </a:solidFill>
                <a:latin typeface="+mj-lt"/>
                <a:ea typeface="新細明體" charset="-120"/>
              </a:rPr>
              <a:t>,</a:t>
            </a:r>
          </a:p>
          <a:p>
            <a:pPr algn="ctr" eaLnBrk="1" hangingPunct="1">
              <a:buNone/>
            </a:pPr>
            <a:r>
              <a:rPr lang="zh-HK" altLang="en-US" sz="5400" dirty="0" smtClean="0">
                <a:solidFill>
                  <a:srgbClr val="000066"/>
                </a:solidFill>
                <a:latin typeface="+mj-lt"/>
                <a:ea typeface="新細明體" charset="-120"/>
              </a:rPr>
              <a:t>你</a:t>
            </a:r>
            <a:r>
              <a:rPr lang="zh-TW" altLang="en-US" sz="5400" dirty="0" smtClean="0">
                <a:solidFill>
                  <a:srgbClr val="000066"/>
                </a:solidFill>
                <a:latin typeface="+mj-lt"/>
                <a:ea typeface="SimHei" pitchFamily="49" charset="-122"/>
              </a:rPr>
              <a:t>才</a:t>
            </a:r>
            <a:r>
              <a:rPr lang="zh-TW" altLang="en-US" sz="5400" dirty="0">
                <a:solidFill>
                  <a:srgbClr val="000066"/>
                </a:solidFill>
                <a:latin typeface="+mj-lt"/>
                <a:ea typeface="SimHei" pitchFamily="49" charset="-122"/>
              </a:rPr>
              <a:t>是上工</a:t>
            </a:r>
            <a:endParaRPr lang="zh-TW" altLang="en-US" sz="5400" dirty="0" smtClean="0">
              <a:solidFill>
                <a:srgbClr val="000066"/>
              </a:solidFill>
              <a:latin typeface="+mj-lt"/>
              <a:ea typeface="SimHei" pitchFamily="49" charset="-122"/>
            </a:endParaRPr>
          </a:p>
        </p:txBody>
      </p:sp>
      <p:pic>
        <p:nvPicPr>
          <p:cNvPr id="34820" name="Picture 5" descr="75e01550119f473a377abe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4326200"/>
            <a:ext cx="4739640" cy="218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 noChangeAspect="1"/>
          </p:cNvGrpSpPr>
          <p:nvPr/>
        </p:nvGrpSpPr>
        <p:grpSpPr bwMode="auto">
          <a:xfrm>
            <a:off x="57209" y="92957"/>
            <a:ext cx="9144000" cy="6902451"/>
            <a:chOff x="0" y="0"/>
            <a:chExt cx="5760" cy="4348"/>
          </a:xfrm>
        </p:grpSpPr>
        <p:pic>
          <p:nvPicPr>
            <p:cNvPr id="35859" name="Picture 3" descr="净水荷花"/>
            <p:cNvPicPr>
              <a:picLocks noChangeAspect="1" noChangeArrowheads="1"/>
            </p:cNvPicPr>
            <p:nvPr/>
          </p:nvPicPr>
          <p:blipFill>
            <a:blip r:embed="rId2">
              <a:lum bright="6000" contrast="-6000"/>
            </a:blip>
            <a:srcRect t="31831" r="30225"/>
            <a:stretch>
              <a:fillRect/>
            </a:stretch>
          </p:blipFill>
          <p:spPr bwMode="auto">
            <a:xfrm>
              <a:off x="0" y="988"/>
              <a:ext cx="2284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4" descr="净水荷花"/>
            <p:cNvPicPr>
              <a:picLocks noChangeAspect="1" noChangeArrowheads="1"/>
            </p:cNvPicPr>
            <p:nvPr/>
          </p:nvPicPr>
          <p:blipFill>
            <a:blip r:embed="rId2">
              <a:lum bright="6000" contrast="-6000"/>
            </a:blip>
            <a:srcRect r="65643" b="57774"/>
            <a:stretch>
              <a:fillRect/>
            </a:stretch>
          </p:blipFill>
          <p:spPr bwMode="auto">
            <a:xfrm>
              <a:off x="0" y="0"/>
              <a:ext cx="57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5" descr="净水荷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7062"/>
                </a:clrFrom>
                <a:clrTo>
                  <a:srgbClr val="6C7062">
                    <a:alpha val="0"/>
                  </a:srgbClr>
                </a:clrTo>
              </a:clrChange>
              <a:lum bright="6000" contrast="-6000"/>
            </a:blip>
            <a:srcRect l="68677" t="42104" r="2118" b="5869"/>
            <a:stretch>
              <a:fillRect/>
            </a:stretch>
          </p:blipFill>
          <p:spPr bwMode="auto">
            <a:xfrm>
              <a:off x="2272" y="1071"/>
              <a:ext cx="956" cy="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6" descr="净水荷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7062"/>
                </a:clrFrom>
                <a:clrTo>
                  <a:srgbClr val="6C7062">
                    <a:alpha val="0"/>
                  </a:srgbClr>
                </a:clrTo>
              </a:clrChange>
              <a:lum bright="6000" contrast="-6000"/>
            </a:blip>
            <a:srcRect l="72687" t="42104" r="2118" b="5869"/>
            <a:stretch>
              <a:fillRect/>
            </a:stretch>
          </p:blipFill>
          <p:spPr bwMode="auto">
            <a:xfrm>
              <a:off x="3216" y="1063"/>
              <a:ext cx="1404" cy="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7" descr="净水荷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7062"/>
                </a:clrFrom>
                <a:clrTo>
                  <a:srgbClr val="6C7062">
                    <a:alpha val="0"/>
                  </a:srgbClr>
                </a:clrTo>
              </a:clrChange>
              <a:lum bright="6000" contrast="-6000"/>
            </a:blip>
            <a:srcRect l="72241" t="42104" r="2118" b="5869"/>
            <a:stretch>
              <a:fillRect/>
            </a:stretch>
          </p:blipFill>
          <p:spPr bwMode="auto">
            <a:xfrm>
              <a:off x="4327" y="1091"/>
              <a:ext cx="1140" cy="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1314450" y="276225"/>
            <a:ext cx="1731963" cy="280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kumimoji="0" lang="zh-CN" altLang="en-US" sz="8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病因</a:t>
            </a:r>
          </a:p>
        </p:txBody>
      </p:sp>
      <p:sp>
        <p:nvSpPr>
          <p:cNvPr id="35843" name="AutoShape 9"/>
          <p:cNvSpPr>
            <a:spLocks noChangeArrowheads="1"/>
          </p:cNvSpPr>
          <p:nvPr/>
        </p:nvSpPr>
        <p:spPr bwMode="auto">
          <a:xfrm>
            <a:off x="5640388" y="581025"/>
            <a:ext cx="2859087" cy="615950"/>
          </a:xfrm>
          <a:prstGeom prst="bevel">
            <a:avLst>
              <a:gd name="adj" fmla="val 12639"/>
            </a:avLst>
          </a:prstGeom>
          <a:gradFill rotWithShape="1">
            <a:gsLst>
              <a:gs pos="0">
                <a:srgbClr val="D5ABFF"/>
              </a:gs>
              <a:gs pos="100000">
                <a:srgbClr val="B894D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HK" altLang="en-US">
              <a:ea typeface="SimSun" pitchFamily="2" charset="-122"/>
            </a:endParaRPr>
          </a:p>
        </p:txBody>
      </p:sp>
      <p:sp>
        <p:nvSpPr>
          <p:cNvPr id="35844" name="AutoShape 10"/>
          <p:cNvSpPr>
            <a:spLocks noChangeArrowheads="1"/>
          </p:cNvSpPr>
          <p:nvPr/>
        </p:nvSpPr>
        <p:spPr bwMode="auto">
          <a:xfrm>
            <a:off x="4479925" y="1632458"/>
            <a:ext cx="3760787" cy="603250"/>
          </a:xfrm>
          <a:prstGeom prst="bevel">
            <a:avLst>
              <a:gd name="adj" fmla="val 12639"/>
            </a:avLst>
          </a:prstGeom>
          <a:gradFill rotWithShape="1">
            <a:gsLst>
              <a:gs pos="0">
                <a:srgbClr val="FFBE05"/>
              </a:gs>
              <a:gs pos="100000">
                <a:srgbClr val="DCA40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HK" altLang="en-US">
              <a:ea typeface="SimSun" pitchFamily="2" charset="-122"/>
            </a:endParaRPr>
          </a:p>
        </p:txBody>
      </p:sp>
      <p:sp>
        <p:nvSpPr>
          <p:cNvPr id="35845" name="AutoShape 11"/>
          <p:cNvSpPr>
            <a:spLocks noChangeArrowheads="1"/>
          </p:cNvSpPr>
          <p:nvPr/>
        </p:nvSpPr>
        <p:spPr bwMode="auto">
          <a:xfrm>
            <a:off x="3897313" y="2738438"/>
            <a:ext cx="3029009" cy="546100"/>
          </a:xfrm>
          <a:prstGeom prst="bevel">
            <a:avLst>
              <a:gd name="adj" fmla="val 10407"/>
            </a:avLst>
          </a:prstGeom>
          <a:gradFill rotWithShape="1">
            <a:gsLst>
              <a:gs pos="0">
                <a:srgbClr val="B0D636"/>
              </a:gs>
              <a:gs pos="100000">
                <a:srgbClr val="98B9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HK" altLang="en-US">
              <a:ea typeface="SimSun" pitchFamily="2" charset="-122"/>
            </a:endParaRPr>
          </a:p>
        </p:txBody>
      </p:sp>
      <p:sp>
        <p:nvSpPr>
          <p:cNvPr id="35846" name="AutoShape 12"/>
          <p:cNvSpPr>
            <a:spLocks noChangeArrowheads="1"/>
          </p:cNvSpPr>
          <p:nvPr/>
        </p:nvSpPr>
        <p:spPr bwMode="auto">
          <a:xfrm>
            <a:off x="3564731" y="3749675"/>
            <a:ext cx="3081337" cy="568325"/>
          </a:xfrm>
          <a:prstGeom prst="bevel">
            <a:avLst>
              <a:gd name="adj" fmla="val 12639"/>
            </a:avLst>
          </a:prstGeom>
          <a:gradFill rotWithShape="1">
            <a:gsLst>
              <a:gs pos="0">
                <a:srgbClr val="39A0FD"/>
              </a:gs>
              <a:gs pos="100000">
                <a:srgbClr val="2F84D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HK" altLang="en-US">
              <a:ea typeface="SimSun" pitchFamily="2" charset="-122"/>
            </a:endParaRPr>
          </a:p>
        </p:txBody>
      </p:sp>
      <p:sp>
        <p:nvSpPr>
          <p:cNvPr id="35847" name="未知"/>
          <p:cNvSpPr>
            <a:spLocks/>
          </p:cNvSpPr>
          <p:nvPr/>
        </p:nvSpPr>
        <p:spPr bwMode="auto">
          <a:xfrm rot="7792656" flipH="1">
            <a:off x="8078426" y="1107459"/>
            <a:ext cx="834738" cy="54628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58BFF"/>
              </a:gs>
              <a:gs pos="100000">
                <a:srgbClr val="5B40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848" name="Rectangle 14"/>
          <p:cNvSpPr>
            <a:spLocks noChangeArrowheads="1"/>
          </p:cNvSpPr>
          <p:nvPr/>
        </p:nvSpPr>
        <p:spPr bwMode="auto">
          <a:xfrm>
            <a:off x="3478213" y="2781300"/>
            <a:ext cx="369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sz="2400" b="1" dirty="0" err="1">
                <a:ea typeface="SimSun" pitchFamily="2" charset="-122"/>
              </a:rPr>
              <a:t>外因</a:t>
            </a:r>
            <a:endParaRPr kumimoji="0" lang="en-US" sz="2400" b="1" dirty="0">
              <a:ea typeface="SimSun" pitchFamily="2" charset="-122"/>
            </a:endParaRP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4430713" y="1598613"/>
            <a:ext cx="3808412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en-US" sz="2400" b="1" dirty="0" err="1">
                <a:latin typeface="Arial" pitchFamily="34" charset="0"/>
                <a:ea typeface="SimSun" pitchFamily="2" charset="-122"/>
              </a:rPr>
              <a:t>內因</a:t>
            </a:r>
            <a:endParaRPr kumimoji="0" lang="en-US" sz="2400" b="1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5762625" y="622300"/>
            <a:ext cx="2620963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en-US" sz="2400" b="1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中醫</a:t>
            </a:r>
          </a:p>
        </p:txBody>
      </p:sp>
      <p:sp>
        <p:nvSpPr>
          <p:cNvPr id="35851" name="未知"/>
          <p:cNvSpPr>
            <a:spLocks/>
          </p:cNvSpPr>
          <p:nvPr/>
        </p:nvSpPr>
        <p:spPr bwMode="auto">
          <a:xfrm rot="7792656" flipH="1">
            <a:off x="6999287" y="2388643"/>
            <a:ext cx="1009650" cy="56356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58BFF"/>
              </a:gs>
              <a:gs pos="100000">
                <a:srgbClr val="5B40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852" name="未知"/>
          <p:cNvSpPr>
            <a:spLocks/>
          </p:cNvSpPr>
          <p:nvPr/>
        </p:nvSpPr>
        <p:spPr bwMode="auto">
          <a:xfrm rot="7792656" flipH="1">
            <a:off x="5944821" y="4320187"/>
            <a:ext cx="1387805" cy="38205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58BFF"/>
              </a:gs>
              <a:gs pos="100000">
                <a:srgbClr val="5B40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3213100" y="3778250"/>
            <a:ext cx="36004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 </a:t>
            </a:r>
            <a:r>
              <a:rPr kumimoji="0" lang="en-US" sz="2000" b="1" dirty="0" err="1">
                <a:latin typeface="Arial" pitchFamily="34" charset="0"/>
                <a:ea typeface="SimSun" pitchFamily="2" charset="-122"/>
              </a:rPr>
              <a:t>不內不外因</a:t>
            </a:r>
            <a:endParaRPr kumimoji="0" lang="en-US" sz="2000" b="1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34164" name="Rectangle 20" descr="荷叶2"/>
          <p:cNvSpPr>
            <a:spLocks noChangeArrowheads="1"/>
          </p:cNvSpPr>
          <p:nvPr/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kumimoji="0" lang="en-US" sz="2800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34165" name="Rectangle 21" descr="荷叶2"/>
          <p:cNvSpPr>
            <a:spLocks noChangeArrowheads="1"/>
          </p:cNvSpPr>
          <p:nvPr/>
        </p:nvSpPr>
        <p:spPr bwMode="auto">
          <a:xfrm>
            <a:off x="3632200" y="4659313"/>
            <a:ext cx="1241425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kumimoji="0" lang="en-US" sz="2800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35856" name="AutoShape 22"/>
          <p:cNvSpPr>
            <a:spLocks noChangeArrowheads="1"/>
          </p:cNvSpPr>
          <p:nvPr/>
        </p:nvSpPr>
        <p:spPr bwMode="auto">
          <a:xfrm>
            <a:off x="2049463" y="4822825"/>
            <a:ext cx="5453062" cy="947738"/>
          </a:xfrm>
          <a:prstGeom prst="bevel">
            <a:avLst>
              <a:gd name="adj" fmla="val 12639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HK" altLang="en-US">
              <a:ea typeface="SimSun" pitchFamily="2" charset="-122"/>
            </a:endParaRPr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1990725" y="4921250"/>
            <a:ext cx="584047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人體空間醫學</a:t>
            </a:r>
            <a:r>
              <a:rPr kumimoji="0"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Hei" pitchFamily="49" charset="-122"/>
              </a:rPr>
              <a:t>：</a:t>
            </a:r>
          </a:p>
          <a:p>
            <a:pPr algn="ctr" eaLnBrk="0" hangingPunct="0">
              <a:defRPr/>
            </a:pPr>
            <a:r>
              <a:rPr kumimoji="0" lang="zh-HK" altLang="en-US" sz="2400" b="1" dirty="0">
                <a:latin typeface="Arial" pitchFamily="34" charset="0"/>
                <a:ea typeface="SimHei" pitchFamily="49" charset="-122"/>
              </a:rPr>
              <a:t>氣運行失衡    </a:t>
            </a:r>
            <a:r>
              <a:rPr kumimoji="0" lang="en-US" sz="2400" b="1" dirty="0" err="1" smtClean="0">
                <a:latin typeface="Arial" pitchFamily="34" charset="0"/>
                <a:ea typeface="SimHei" pitchFamily="49" charset="-122"/>
              </a:rPr>
              <a:t>空間能量堵塞</a:t>
            </a:r>
            <a:endParaRPr kumimoji="0" lang="en-US" sz="2400" b="1" dirty="0">
              <a:latin typeface="Arial" pitchFamily="34" charset="0"/>
              <a:ea typeface="SimHei" pitchFamily="49" charset="-122"/>
            </a:endParaRPr>
          </a:p>
        </p:txBody>
      </p:sp>
      <p:sp>
        <p:nvSpPr>
          <p:cNvPr id="35858" name="未知"/>
          <p:cNvSpPr>
            <a:spLocks/>
          </p:cNvSpPr>
          <p:nvPr/>
        </p:nvSpPr>
        <p:spPr bwMode="auto">
          <a:xfrm rot="7775774" flipH="1">
            <a:off x="6549998" y="3165627"/>
            <a:ext cx="1097784" cy="555779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58BFF"/>
              </a:gs>
              <a:gs pos="100000">
                <a:srgbClr val="5B40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8025" y="661988"/>
            <a:ext cx="6538913" cy="1268412"/>
          </a:xfrm>
          <a:prstGeom prst="rect">
            <a:avLst/>
          </a:prstGeom>
          <a:extLst/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6000" dirty="0" smtClean="0">
                <a:solidFill>
                  <a:srgbClr val="CC00CC"/>
                </a:solidFill>
                <a:ea typeface="SimHei" pitchFamily="49" charset="-122"/>
              </a:rPr>
              <a:t>內因</a:t>
            </a:r>
            <a:r>
              <a:rPr lang="en-US" altLang="zh-TW" sz="6000" dirty="0">
                <a:solidFill>
                  <a:srgbClr val="CC00CC"/>
                </a:solidFill>
                <a:ea typeface="SimHei" pitchFamily="49" charset="-122"/>
              </a:rPr>
              <a:t>:</a:t>
            </a:r>
            <a:r>
              <a:rPr lang="zh-TW" altLang="en-US" sz="6000" dirty="0" smtClean="0">
                <a:solidFill>
                  <a:srgbClr val="CC00CC"/>
                </a:solidFill>
                <a:ea typeface="SimHei" pitchFamily="49" charset="-122"/>
              </a:rPr>
              <a:t>情</a:t>
            </a:r>
            <a:r>
              <a:rPr lang="zh-TW" altLang="en-US" sz="6000" dirty="0">
                <a:solidFill>
                  <a:srgbClr val="CC00CC"/>
                </a:solidFill>
                <a:ea typeface="SimHei" pitchFamily="49" charset="-122"/>
              </a:rPr>
              <a:t>志致病</a:t>
            </a:r>
            <a:endParaRPr lang="zh-TW" sz="6000" dirty="0" smtClean="0">
              <a:solidFill>
                <a:srgbClr val="CC00CC"/>
              </a:solidFill>
              <a:ea typeface="SimHei" pitchFamily="49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0891" y="1881051"/>
            <a:ext cx="8281852" cy="4140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40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中醫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云</a:t>
            </a:r>
            <a:endParaRPr lang="en-US" altLang="zh-TW" sz="4000" dirty="0" smtClean="0">
              <a:solidFill>
                <a:srgbClr val="003300"/>
              </a:solidFill>
              <a:latin typeface="+mj-lt"/>
              <a:ea typeface="SimHei" pitchFamily="49" charset="-122"/>
            </a:endParaRP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zh-TW" altLang="en-US" sz="40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「喜、怒、憂、思、悲、恐、驚」人</a:t>
            </a:r>
            <a:r>
              <a:rPr lang="zh-TW" altLang="en-US" sz="4000" dirty="0" smtClean="0">
                <a:solidFill>
                  <a:srgbClr val="003300"/>
                </a:solidFill>
                <a:latin typeface="+mj-lt"/>
                <a:ea typeface="SimHei" pitchFamily="49" charset="-122"/>
              </a:rPr>
              <a:t>的情緒</a:t>
            </a:r>
            <a:r>
              <a:rPr lang="zh-TW" altLang="en-US" sz="4000" dirty="0">
                <a:solidFill>
                  <a:srgbClr val="003300"/>
                </a:solidFill>
                <a:latin typeface="+mj-lt"/>
                <a:ea typeface="SimHei" pitchFamily="49" charset="-122"/>
              </a:rPr>
              <a:t>一旦過度，都會影響體內氣的運行，當氣運行混亂，疾病就會乘虛而入，故曰“百病生於氣”</a:t>
            </a:r>
          </a:p>
          <a:p>
            <a:pPr marL="339725" indent="-339725" defTabSz="449263" eaLnBrk="1" hangingPunct="1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zh-TW" altLang="en-GB" sz="4400" b="0" dirty="0" smtClean="0">
              <a:solidFill>
                <a:srgbClr val="003300"/>
              </a:solidFill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179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特色理療(新)">
  <a:themeElements>
    <a:clrScheme name="仁多堂養生分享講課內容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仁多堂養生分享講課內容">
      <a:majorFont>
        <a:latin typeface="SimHei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仁多堂養生分享講課內容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特色理療(新)</Template>
  <TotalTime>584</TotalTime>
  <Pages>0</Pages>
  <Words>813</Words>
  <Characters>0</Characters>
  <Application>Microsoft Office PowerPoint</Application>
  <DocSecurity>0</DocSecurity>
  <PresentationFormat>如螢幕大小 (4:3)</PresentationFormat>
  <Lines>0</Lines>
  <Paragraphs>167</Paragraphs>
  <Slides>39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41" baseType="lpstr">
      <vt:lpstr>特色理療(新)</vt:lpstr>
      <vt:lpstr>1_默认设计模板</vt:lpstr>
      <vt:lpstr>PowerPoint 簡報</vt:lpstr>
      <vt:lpstr>      黄帝內經          第一篇:養生</vt:lpstr>
      <vt:lpstr>PowerPoint 簡報</vt:lpstr>
      <vt:lpstr>PowerPoint 簡報</vt:lpstr>
      <vt:lpstr>PowerPoint 簡報</vt:lpstr>
      <vt:lpstr>養生保健之道</vt:lpstr>
      <vt:lpstr>不是醫生勝醫生</vt:lpstr>
      <vt:lpstr>PowerPoint 簡報</vt:lpstr>
      <vt:lpstr>內因:情志致病</vt:lpstr>
      <vt:lpstr>外因:風寒暑濕燥火</vt:lpstr>
      <vt:lpstr> 不內不外因</vt:lpstr>
      <vt:lpstr>中醫的病因</vt:lpstr>
      <vt:lpstr>空間醫學病因</vt:lpstr>
      <vt:lpstr>  確保人體健康 </vt:lpstr>
      <vt:lpstr>防治方針</vt:lpstr>
      <vt:lpstr>為什麽只抓因？</vt:lpstr>
      <vt:lpstr>主流醫學治療取態</vt:lpstr>
      <vt:lpstr>中醫理論强調</vt:lpstr>
      <vt:lpstr>聚則成形 散則成風</vt:lpstr>
      <vt:lpstr>聚則成形 散則成風</vt:lpstr>
      <vt:lpstr>能量堵塞致病根源</vt:lpstr>
      <vt:lpstr>中醫理論强調</vt:lpstr>
      <vt:lpstr>中醫理論强調</vt:lpstr>
      <vt:lpstr>空間醫學强調</vt:lpstr>
      <vt:lpstr>空間醫學</vt:lpstr>
      <vt:lpstr>應用空間醫學</vt:lpstr>
      <vt:lpstr>空間醫學的特色</vt:lpstr>
      <vt:lpstr>空間醫學的特色</vt:lpstr>
      <vt:lpstr>『一拉、一推、一宣』</vt:lpstr>
      <vt:lpstr>PowerPoint 簡報</vt:lpstr>
      <vt:lpstr>PowerPoint 簡報</vt:lpstr>
      <vt:lpstr>手勢自我回照法</vt:lpstr>
      <vt:lpstr>手勢自我回照法</vt:lpstr>
      <vt:lpstr>簡單自我保健方法</vt:lpstr>
      <vt:lpstr>能量疏通的自然方法</vt:lpstr>
      <vt:lpstr>養生的總方向</vt:lpstr>
      <vt:lpstr>PowerPoint 簡報</vt:lpstr>
      <vt:lpstr>PowerPoint 簡報</vt:lpstr>
      <vt:lpstr>    歡迎瀏覧蒲公英學會網站      www.dandelion-hk.net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dandelion</dc:creator>
  <cp:keywords>ppt幻灯设计/ppt模板设计</cp:keywords>
  <dc:description>nordridesign.com</dc:description>
  <cp:lastModifiedBy>user</cp:lastModifiedBy>
  <cp:revision>46</cp:revision>
  <cp:lastPrinted>1899-12-30T00:00:00Z</cp:lastPrinted>
  <dcterms:created xsi:type="dcterms:W3CDTF">2012-08-28T07:00:19Z</dcterms:created>
  <dcterms:modified xsi:type="dcterms:W3CDTF">2017-08-03T02:20:50Z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