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28"/>
  </p:notesMasterIdLst>
  <p:sldIdLst>
    <p:sldId id="265" r:id="rId2"/>
    <p:sldId id="293" r:id="rId3"/>
    <p:sldId id="282" r:id="rId4"/>
    <p:sldId id="268" r:id="rId5"/>
    <p:sldId id="256" r:id="rId6"/>
    <p:sldId id="270" r:id="rId7"/>
    <p:sldId id="291" r:id="rId8"/>
    <p:sldId id="271" r:id="rId9"/>
    <p:sldId id="272" r:id="rId10"/>
    <p:sldId id="279" r:id="rId11"/>
    <p:sldId id="276" r:id="rId12"/>
    <p:sldId id="277" r:id="rId13"/>
    <p:sldId id="262" r:id="rId14"/>
    <p:sldId id="292" r:id="rId15"/>
    <p:sldId id="289" r:id="rId16"/>
    <p:sldId id="294" r:id="rId17"/>
    <p:sldId id="297" r:id="rId18"/>
    <p:sldId id="257" r:id="rId19"/>
    <p:sldId id="286" r:id="rId20"/>
    <p:sldId id="260" r:id="rId21"/>
    <p:sldId id="288" r:id="rId22"/>
    <p:sldId id="280" r:id="rId23"/>
    <p:sldId id="290" r:id="rId24"/>
    <p:sldId id="296" r:id="rId25"/>
    <p:sldId id="261" r:id="rId26"/>
    <p:sldId id="285" r:id="rId27"/>
  </p:sldIdLst>
  <p:sldSz cx="9144000" cy="6858000" type="screen4x3"/>
  <p:notesSz cx="6858000" cy="9144000"/>
  <p:defaultTextStyle>
    <a:defPPr>
      <a:defRPr lang="zh-TW"/>
    </a:defPPr>
    <a:lvl1pPr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dison Ku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FF00"/>
    <a:srgbClr val="0000CC"/>
    <a:srgbClr val="0099FF"/>
    <a:srgbClr val="6600FF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A2DFF-D554-4283-9BE0-8064D4DC0BE0}" type="datetimeFigureOut">
              <a:rPr lang="zh-HK" altLang="en-US" smtClean="0"/>
              <a:t>13/10/2016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F6CEE-CA15-4BFC-8452-08AB06AE9DC1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02338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F6CEE-CA15-4BFC-8452-08AB06AE9DC1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239031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08805663-8C9D-415D-B521-3B059635E390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57754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3922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2085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78577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5791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7492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136AF-D8C1-4D3F-ADB4-8B02922FC68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80421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02FD3-9E99-41E8-AF49-A2A354DA223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52493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77A800A-C7AC-4033-90E3-A83008C4A59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91480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4294A63-E0BE-4EE7-9EB1-BACBD97704A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3505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7601F-4992-4680-9F17-33C1476371E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444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53E7FB9-F11C-44BD-879E-55A118CA2072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7707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CAD3F12-B671-4D04-992F-CE36B4F1E9F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49066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9250CFF-3A28-4A8E-B7D1-243A14846D2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30649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CDD5E-450A-4F28-B667-E6A97D8320F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8833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1D3C7-AC92-44CF-A762-5793522758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8505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821C3-D40C-4AF1-8451-2D7A78621C9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5673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F886F05-312E-4AD8-BEB0-8CED6E134D65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24371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7B09200-0CA4-453F-8104-5AE82D7483B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05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34.jpg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187450" y="1557338"/>
            <a:ext cx="70421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足部毛病知多少</a:t>
            </a:r>
            <a:r>
              <a:rPr lang="en-US" altLang="zh-TW" sz="72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500486" y="4076700"/>
            <a:ext cx="4413388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2800" dirty="0"/>
              <a:t>講者</a:t>
            </a:r>
            <a:r>
              <a:rPr lang="en-US" altLang="zh-TW" sz="2800" dirty="0"/>
              <a:t>: </a:t>
            </a:r>
            <a:r>
              <a:rPr lang="zh-TW" altLang="en-US" sz="2800" b="1" dirty="0"/>
              <a:t>古柏</a:t>
            </a:r>
            <a:r>
              <a:rPr lang="zh-TW" altLang="en-US" sz="2800" b="1" dirty="0" smtClean="0"/>
              <a:t>洋 </a:t>
            </a:r>
            <a:r>
              <a:rPr lang="zh-HK" altLang="en-US" i="1" dirty="0" smtClean="0"/>
              <a:t>註冊物理治療師</a:t>
            </a:r>
            <a:endParaRPr lang="en-US" altLang="zh-HK" i="1" dirty="0" smtClean="0"/>
          </a:p>
          <a:p>
            <a:pPr algn="l"/>
            <a:r>
              <a:rPr lang="en-US" altLang="zh-TW" i="1" dirty="0" smtClean="0"/>
              <a:t>		  </a:t>
            </a:r>
            <a:r>
              <a:rPr lang="zh-TW" altLang="en-US" i="1" dirty="0" smtClean="0"/>
              <a:t>義肢</a:t>
            </a:r>
            <a:r>
              <a:rPr lang="zh-TW" altLang="en-US" i="1" dirty="0"/>
              <a:t>及矯形師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foot structure07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196752"/>
            <a:ext cx="4979963" cy="5486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1475656" y="332656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b="1" dirty="0" smtClean="0"/>
              <a:t>扁平足怎樣影響下肢痛</a:t>
            </a:r>
            <a:endParaRPr lang="zh-HK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676400" y="2209800"/>
            <a:ext cx="5903913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latin typeface="華康儷粗黑" pitchFamily="49" charset="-120"/>
                <a:ea typeface="華康儷粗黑" pitchFamily="49" charset="-120"/>
              </a:rPr>
              <a:t>預防方法及治療</a:t>
            </a:r>
            <a:r>
              <a:rPr lang="en-US" altLang="zh-TW" sz="6000" b="1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2002646" y="332656"/>
            <a:ext cx="557075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 smtClean="0">
                <a:latin typeface="華康儷宋(P)" pitchFamily="2" charset="-120"/>
                <a:ea typeface="華康儷宋(P)" pitchFamily="2" charset="-120"/>
              </a:rPr>
              <a:t>作</a:t>
            </a:r>
            <a:r>
              <a:rPr lang="zh-TW" altLang="en-US" sz="6000" b="1" dirty="0">
                <a:latin typeface="華康儷宋(P)" pitchFamily="2" charset="-120"/>
                <a:ea typeface="華康儷宋(P)" pitchFamily="2" charset="-120"/>
              </a:rPr>
              <a:t>針對性的運動</a:t>
            </a:r>
            <a:endParaRPr lang="zh-TW" altLang="en-US" dirty="0"/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043608" y="5445224"/>
            <a:ext cx="2236510" cy="1908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4000" b="1" dirty="0"/>
              <a:t>足</a:t>
            </a:r>
            <a:r>
              <a:rPr lang="zh-TW" altLang="en-US" sz="4000" b="1" dirty="0" smtClean="0"/>
              <a:t>尖運動</a:t>
            </a:r>
            <a:endParaRPr lang="en-US" altLang="zh-TW" sz="4000" b="1" dirty="0" smtClean="0"/>
          </a:p>
          <a:p>
            <a:pPr algn="l"/>
            <a:endParaRPr lang="en-US" altLang="zh-TW" sz="5400" b="1" dirty="0" smtClean="0"/>
          </a:p>
          <a:p>
            <a:pPr algn="l"/>
            <a:endParaRPr lang="en-US" altLang="zh-TW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569" y="2160240"/>
            <a:ext cx="1990587" cy="292494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148064" y="5432092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zh-TW" altLang="en-US" sz="4000" b="1" dirty="0" smtClean="0"/>
              <a:t>抓趾運動</a:t>
            </a:r>
            <a:endParaRPr lang="zh-TW" altLang="en-US" sz="4000" b="1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538963"/>
            <a:ext cx="4381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979712" y="470909"/>
            <a:ext cx="5917004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5400" b="1" dirty="0" smtClean="0"/>
              <a:t>度身訂造鞋墊</a:t>
            </a:r>
            <a:r>
              <a:rPr lang="en-US" altLang="zh-TW" sz="5400" b="1" dirty="0" smtClean="0"/>
              <a:t>/</a:t>
            </a:r>
            <a:r>
              <a:rPr lang="zh-HK" altLang="en-US" sz="5400" b="1" dirty="0"/>
              <a:t>鞋托</a:t>
            </a:r>
            <a:endParaRPr lang="zh-TW" altLang="en-US" sz="5400" b="1" dirty="0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692275" y="5013325"/>
            <a:ext cx="577594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2800" dirty="0"/>
              <a:t>功能</a:t>
            </a:r>
            <a:r>
              <a:rPr lang="en-US" altLang="zh-TW" sz="2800" dirty="0"/>
              <a:t>: 	1. </a:t>
            </a:r>
            <a:r>
              <a:rPr lang="zh-TW" altLang="en-US" sz="2800" dirty="0"/>
              <a:t>即時矯正腳形</a:t>
            </a:r>
          </a:p>
          <a:p>
            <a:pPr algn="l"/>
            <a:r>
              <a:rPr lang="zh-TW" altLang="en-US" sz="2800" dirty="0"/>
              <a:t>	</a:t>
            </a:r>
            <a:r>
              <a:rPr lang="en-US" altLang="zh-TW" sz="2800" dirty="0"/>
              <a:t>2. </a:t>
            </a:r>
            <a:r>
              <a:rPr lang="zh-TW" altLang="en-US" sz="2800" dirty="0"/>
              <a:t>減少足患帶來下肢痛的影響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916832"/>
            <a:ext cx="3168352" cy="211223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916832"/>
            <a:ext cx="3240360" cy="2158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60" y="1844824"/>
            <a:ext cx="2151647" cy="323005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0" t="21262" r="5502" b="24401"/>
          <a:stretch/>
        </p:blipFill>
        <p:spPr>
          <a:xfrm>
            <a:off x="3510347" y="3789040"/>
            <a:ext cx="4558421" cy="187220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876486" y="1741403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3200" b="1" u="sng" dirty="0" smtClean="0"/>
              <a:t>鞋墊構造</a:t>
            </a:r>
            <a:endParaRPr lang="zh-HK" altLang="en-US" sz="3200" b="1" u="sng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45269" y="5806321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中層堅硬，承托力</a:t>
            </a:r>
            <a:r>
              <a:rPr lang="zh-HK" altLang="en-US" dirty="0"/>
              <a:t>強，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04182" y="2703501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面層柔軟，增加舒適度</a:t>
            </a:r>
            <a:endParaRPr lang="zh-HK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3995936" y="5154382"/>
            <a:ext cx="20313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弧度跟足腳形</a:t>
            </a:r>
            <a:endParaRPr lang="zh-HK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924668" y="3767845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減輕後跟及前掌壓力</a:t>
            </a:r>
            <a:endParaRPr lang="zh-HK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275614" y="5800438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將足部</a:t>
            </a:r>
            <a:r>
              <a:rPr lang="en-US" altLang="zh-HK" dirty="0" smtClean="0"/>
              <a:t>(</a:t>
            </a:r>
            <a:r>
              <a:rPr lang="zh-HK" altLang="en-US" dirty="0" smtClean="0"/>
              <a:t>距骨</a:t>
            </a:r>
            <a:r>
              <a:rPr lang="en-US" altLang="zh-HK" dirty="0" smtClean="0"/>
              <a:t>)</a:t>
            </a:r>
            <a:r>
              <a:rPr lang="zh-HK" altLang="en-US" dirty="0"/>
              <a:t>復位，</a:t>
            </a:r>
          </a:p>
        </p:txBody>
      </p:sp>
      <p:cxnSp>
        <p:nvCxnSpPr>
          <p:cNvPr id="11" name="直線單箭頭接點 10"/>
          <p:cNvCxnSpPr/>
          <p:nvPr/>
        </p:nvCxnSpPr>
        <p:spPr>
          <a:xfrm flipH="1">
            <a:off x="4568711" y="3165166"/>
            <a:ext cx="579353" cy="11999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864865" y="4034283"/>
            <a:ext cx="1069983" cy="3520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 flipV="1">
            <a:off x="6196859" y="4853384"/>
            <a:ext cx="60900" cy="97977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V="1">
            <a:off x="5364730" y="4743112"/>
            <a:ext cx="503414" cy="42466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7668344" y="4250705"/>
            <a:ext cx="234237" cy="6026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2324591" y="491966"/>
            <a:ext cx="51090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sz="4800" b="1" dirty="0"/>
              <a:t>成人及運動形鞋墊</a:t>
            </a:r>
          </a:p>
        </p:txBody>
      </p:sp>
      <p:sp>
        <p:nvSpPr>
          <p:cNvPr id="16" name="矩形 15"/>
          <p:cNvSpPr/>
          <p:nvPr/>
        </p:nvSpPr>
        <p:spPr>
          <a:xfrm>
            <a:off x="3245903" y="6219693"/>
            <a:ext cx="20313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dirty="0"/>
              <a:t>而且耐用度高</a:t>
            </a:r>
          </a:p>
        </p:txBody>
      </p:sp>
    </p:spTree>
    <p:extLst>
      <p:ext uri="{BB962C8B-B14F-4D97-AF65-F5344CB8AC3E}">
        <p14:creationId xmlns:p14="http://schemas.microsoft.com/office/powerpoint/2010/main" val="238377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19672" y="376033"/>
            <a:ext cx="6589200" cy="1280890"/>
          </a:xfrm>
        </p:spPr>
        <p:txBody>
          <a:bodyPr>
            <a:normAutofit/>
          </a:bodyPr>
          <a:lstStyle/>
          <a:p>
            <a:r>
              <a:rPr lang="zh-HK" altLang="en-US" sz="5400" dirty="0">
                <a:latin typeface="+mn-ea"/>
                <a:ea typeface="+mn-ea"/>
              </a:rPr>
              <a:t>小童能矯正</a:t>
            </a:r>
            <a:r>
              <a:rPr lang="zh-HK" altLang="en-US" sz="5400" dirty="0" smtClean="0">
                <a:latin typeface="+mn-ea"/>
                <a:ea typeface="+mn-ea"/>
              </a:rPr>
              <a:t>扁平足</a:t>
            </a:r>
            <a:r>
              <a:rPr lang="en-US" altLang="zh-HK" sz="5400" dirty="0" smtClean="0">
                <a:latin typeface="+mn-ea"/>
                <a:ea typeface="+mn-ea"/>
              </a:rPr>
              <a:t>?</a:t>
            </a:r>
            <a:endParaRPr lang="zh-HK" altLang="en-US" sz="5400" dirty="0">
              <a:latin typeface="+mn-ea"/>
              <a:ea typeface="+mn-ea"/>
            </a:endParaRPr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4" t="23540" r="8249" b="10194"/>
          <a:stretch/>
        </p:blipFill>
        <p:spPr>
          <a:xfrm rot="5400000">
            <a:off x="3138666" y="3649792"/>
            <a:ext cx="2999529" cy="243711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字方塊 8"/>
              <p:cNvSpPr txBox="1"/>
              <p:nvPr/>
            </p:nvSpPr>
            <p:spPr>
              <a:xfrm>
                <a:off x="827584" y="1412776"/>
                <a:ext cx="4878259" cy="18158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HK" altLang="en-US" sz="2800" b="1" dirty="0" smtClean="0">
                    <a:cs typeface="Times New Roman" panose="02020603050405020304" pitchFamily="18" charset="0"/>
                  </a:rPr>
                  <a:t>▪ </a:t>
                </a:r>
                <a:r>
                  <a:rPr lang="zh-HK" altLang="en-US" sz="2800" b="1" dirty="0" smtClean="0"/>
                  <a:t>十五歲以下</a:t>
                </a:r>
                <a:endParaRPr lang="en-US" altLang="zh-HK" sz="2800" b="1" dirty="0" smtClean="0"/>
              </a:p>
              <a:p>
                <a:pPr algn="l"/>
                <a:r>
                  <a:rPr lang="zh-HK" altLang="en-US" sz="2800" b="1" dirty="0" smtClean="0">
                    <a:cs typeface="Times New Roman" panose="02020603050405020304" pitchFamily="18" charset="0"/>
                  </a:rPr>
                  <a:t>▪ </a:t>
                </a:r>
                <a:r>
                  <a:rPr lang="zh-HK" altLang="en-US" sz="2800" b="1" dirty="0" smtClean="0"/>
                  <a:t>基本條件好</a:t>
                </a:r>
                <a:endParaRPr lang="en-US" altLang="zh-HK" sz="2800" b="1" dirty="0" smtClean="0"/>
              </a:p>
              <a:p>
                <a:pPr algn="l"/>
                <a14:m>
                  <m:oMath xmlns:m="http://schemas.openxmlformats.org/officeDocument/2006/math">
                    <m:r>
                      <a:rPr lang="zh-HK" altLang="en-US" sz="2800" b="1" i="1" smtClean="0">
                        <a:latin typeface="Cambria Math" panose="02040503050406030204" pitchFamily="18" charset="0"/>
                      </a:rPr>
                      <m:t>▪</m:t>
                    </m:r>
                  </m:oMath>
                </a14:m>
                <a:r>
                  <a:rPr lang="zh-HK" altLang="en-US" sz="2800" b="1" dirty="0" smtClean="0"/>
                  <a:t> 穿著特製手法矯形</a:t>
                </a:r>
                <a:r>
                  <a:rPr lang="zh-HK" altLang="en-US" sz="2800" b="1" dirty="0"/>
                  <a:t>鞋墊托</a:t>
                </a:r>
                <a:endParaRPr lang="en-US" altLang="zh-HK" sz="2800" b="1" dirty="0" smtClean="0"/>
              </a:p>
              <a:p>
                <a:pPr algn="l"/>
                <a:r>
                  <a:rPr lang="en-US" altLang="zh-HK" sz="2800" b="1" dirty="0"/>
                  <a:t> </a:t>
                </a:r>
                <a:r>
                  <a:rPr lang="en-US" altLang="zh-HK" sz="2800" b="1" dirty="0" smtClean="0"/>
                  <a:t> </a:t>
                </a:r>
                <a:r>
                  <a:rPr lang="en-US" altLang="zh-HK" b="1" dirty="0" smtClean="0"/>
                  <a:t>(</a:t>
                </a:r>
                <a:r>
                  <a:rPr lang="zh-HK" altLang="en-US" dirty="0" smtClean="0"/>
                  <a:t>矯正率</a:t>
                </a:r>
                <a:r>
                  <a:rPr lang="zh-HK" altLang="en-US" dirty="0"/>
                  <a:t>比一般度身造鞋墊</a:t>
                </a:r>
                <a:r>
                  <a:rPr lang="zh-HK" altLang="en-US" b="1" dirty="0"/>
                  <a:t>高</a:t>
                </a:r>
                <a:r>
                  <a:rPr lang="zh-HK" altLang="en-US" b="1" dirty="0" smtClean="0"/>
                  <a:t>二倍</a:t>
                </a:r>
                <a:r>
                  <a:rPr lang="en-US" altLang="zh-HK" b="1" dirty="0" smtClean="0"/>
                  <a:t>)</a:t>
                </a:r>
                <a:endParaRPr lang="zh-HK" altLang="en-US" b="1" dirty="0"/>
              </a:p>
            </p:txBody>
          </p:sp>
        </mc:Choice>
        <mc:Fallback xmlns="">
          <p:sp>
            <p:nvSpPr>
              <p:cNvPr id="9" name="文字方塊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12776"/>
                <a:ext cx="4878259" cy="1815882"/>
              </a:xfrm>
              <a:prstGeom prst="rect">
                <a:avLst/>
              </a:prstGeom>
              <a:blipFill rotWithShape="0">
                <a:blip r:embed="rId3"/>
                <a:stretch>
                  <a:fillRect l="-2625" t="-4698" r="-1250" b="-6040"/>
                </a:stretch>
              </a:blipFill>
            </p:spPr>
            <p:txBody>
              <a:bodyPr/>
              <a:lstStyle/>
              <a:p>
                <a:r>
                  <a:rPr lang="zh-HK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字方塊 9"/>
          <p:cNvSpPr txBox="1"/>
          <p:nvPr/>
        </p:nvSpPr>
        <p:spPr>
          <a:xfrm>
            <a:off x="2948686" y="6368116"/>
            <a:ext cx="33794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HK" altLang="en-US" sz="2000" b="1" dirty="0" smtClean="0"/>
              <a:t>矯形</a:t>
            </a:r>
            <a:r>
              <a:rPr lang="zh-HK" altLang="en-US" sz="2000" b="1" dirty="0"/>
              <a:t>師</a:t>
            </a:r>
            <a:r>
              <a:rPr lang="zh-HK" altLang="en-US" sz="2000" b="1" dirty="0" smtClean="0"/>
              <a:t>運用</a:t>
            </a:r>
            <a:r>
              <a:rPr lang="zh-HK" altLang="en-US" sz="2000" b="1" dirty="0"/>
              <a:t>獨特</a:t>
            </a:r>
            <a:r>
              <a:rPr lang="zh-HK" altLang="en-US" sz="2000" b="1" dirty="0" smtClean="0"/>
              <a:t>手法倒模</a:t>
            </a:r>
            <a:endParaRPr lang="zh-HK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8845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55776" y="541497"/>
            <a:ext cx="5013150" cy="1280890"/>
          </a:xfrm>
        </p:spPr>
        <p:txBody>
          <a:bodyPr>
            <a:normAutofit/>
          </a:bodyPr>
          <a:lstStyle/>
          <a:p>
            <a:r>
              <a:rPr lang="zh-HK" altLang="en-US" sz="5400" dirty="0"/>
              <a:t>小童鞋托構造</a:t>
            </a:r>
          </a:p>
        </p:txBody>
      </p:sp>
      <p:pic>
        <p:nvPicPr>
          <p:cNvPr id="5" name="內容版面配置區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2" t="16925" r="15011" b="8610"/>
          <a:stretch/>
        </p:blipFill>
        <p:spPr>
          <a:xfrm>
            <a:off x="2649674" y="2332139"/>
            <a:ext cx="4320480" cy="271573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564999" y="1783103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 smtClean="0"/>
              <a:t>後跟高而硬</a:t>
            </a:r>
            <a:endParaRPr lang="zh-HK" altLang="en-US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5646714" y="5095957"/>
            <a:ext cx="26468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 smtClean="0"/>
              <a:t>足弓弧度跟足腳形</a:t>
            </a:r>
            <a:endParaRPr lang="zh-HK" altLang="en-US" b="1" dirty="0"/>
          </a:p>
        </p:txBody>
      </p:sp>
      <p:sp>
        <p:nvSpPr>
          <p:cNvPr id="8" name="文字方塊 7"/>
          <p:cNvSpPr txBox="1"/>
          <p:nvPr/>
        </p:nvSpPr>
        <p:spPr>
          <a:xfrm>
            <a:off x="1602971" y="5160782"/>
            <a:ext cx="3262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>
                <a:latin typeface="Sylfaen" panose="010A0502050306030303" pitchFamily="18" charset="0"/>
                <a:ea typeface="標楷體" panose="03000509000000000000" pitchFamily="65" charset="-120"/>
              </a:rPr>
              <a:t>★</a:t>
            </a:r>
            <a:r>
              <a:rPr lang="zh-HK" altLang="en-US" b="1" dirty="0" smtClean="0"/>
              <a:t>特別構造將距骨復位</a:t>
            </a:r>
            <a:endParaRPr lang="zh-HK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368743" y="3040210"/>
            <a:ext cx="26468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 smtClean="0"/>
              <a:t>整隻鞋托高而硬，</a:t>
            </a:r>
            <a:endParaRPr lang="en-US" altLang="zh-HK" b="1" dirty="0" smtClean="0"/>
          </a:p>
          <a:p>
            <a:r>
              <a:rPr lang="zh-HK" altLang="en-US" b="1" dirty="0" smtClean="0"/>
              <a:t>增加行走時穩定度</a:t>
            </a:r>
            <a:endParaRPr lang="zh-HK" altLang="en-US" b="1" dirty="0"/>
          </a:p>
        </p:txBody>
      </p:sp>
      <p:sp>
        <p:nvSpPr>
          <p:cNvPr id="10" name="文字方塊 9"/>
          <p:cNvSpPr txBox="1"/>
          <p:nvPr/>
        </p:nvSpPr>
        <p:spPr>
          <a:xfrm>
            <a:off x="1569891" y="6200047"/>
            <a:ext cx="2159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2800" b="1" dirty="0" smtClean="0"/>
              <a:t>噤硬舒服嗎</a:t>
            </a:r>
            <a:r>
              <a:rPr lang="en-US" altLang="zh-HK" sz="2800" b="1" dirty="0" smtClean="0"/>
              <a:t>?</a:t>
            </a:r>
            <a:endParaRPr lang="zh-HK" altLang="en-US" sz="2800" b="1" dirty="0"/>
          </a:p>
        </p:txBody>
      </p:sp>
      <p:cxnSp>
        <p:nvCxnSpPr>
          <p:cNvPr id="12" name="直線單箭頭接點 11"/>
          <p:cNvCxnSpPr>
            <a:stCxn id="6" idx="2"/>
          </p:cNvCxnSpPr>
          <p:nvPr/>
        </p:nvCxnSpPr>
        <p:spPr>
          <a:xfrm>
            <a:off x="4426774" y="2244768"/>
            <a:ext cx="284741" cy="46415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2"/>
          <p:cNvCxnSpPr/>
          <p:nvPr/>
        </p:nvCxnSpPr>
        <p:spPr>
          <a:xfrm>
            <a:off x="2873250" y="3229442"/>
            <a:ext cx="1266702" cy="34357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3773062" y="4437112"/>
            <a:ext cx="442391" cy="72367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5779699" y="3889733"/>
            <a:ext cx="664509" cy="124550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366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76671"/>
            <a:ext cx="3114418" cy="25538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92030" y="3501008"/>
            <a:ext cx="375692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陳文輝 理學士</a:t>
            </a:r>
            <a:r>
              <a:rPr lang="en-US" altLang="zh-TW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, CPO(HK</a:t>
            </a:r>
            <a:r>
              <a:rPr lang="en-US" altLang="zh-TW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 algn="l"/>
            <a:r>
              <a:rPr lang="zh-HK" altLang="en-US" b="1" dirty="0" smtClean="0"/>
              <a:t>中心</a:t>
            </a:r>
            <a:r>
              <a:rPr lang="zh-HK" altLang="en-US" b="1" dirty="0"/>
              <a:t>首席足科矯形</a:t>
            </a:r>
            <a:r>
              <a:rPr lang="zh-HK" altLang="en-US" b="1" dirty="0" smtClean="0"/>
              <a:t>師</a:t>
            </a:r>
            <a:endParaRPr lang="en-US" altLang="zh-HK" b="1" dirty="0" smtClean="0"/>
          </a:p>
          <a:p>
            <a:pPr marL="0" lvl="1" algn="l"/>
            <a:r>
              <a:rPr lang="zh-HK" altLang="en-US" b="1" dirty="0">
                <a:latin typeface="細明體" panose="02020509000000000000" pitchFamily="49" charset="-120"/>
                <a:ea typeface="細明體" panose="02020509000000000000" pitchFamily="49" charset="-120"/>
              </a:rPr>
              <a:t>小童鞋托設計始創人</a:t>
            </a:r>
            <a:endParaRPr lang="en-US" altLang="zh-TW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  <a:p>
            <a:pPr algn="l"/>
            <a:endParaRPr lang="zh-HK" altLang="en-US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259632" y="4817908"/>
            <a:ext cx="71871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TW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聖</a:t>
            </a: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保祿醫院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客席義肢矯形師 （編號：</a:t>
            </a: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52372)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仁 安 醫 院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客席義肢矯形師 （編號：</a:t>
            </a:r>
            <a:r>
              <a:rPr lang="en-US" altLang="zh-TW" dirty="0">
                <a:latin typeface="微软雅黑" panose="020B0503020204020204" pitchFamily="34" charset="-122"/>
                <a:ea typeface="微软雅黑" panose="020B0503020204020204" pitchFamily="34" charset="-122"/>
              </a:rPr>
              <a:t>A087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港 安 醫 院 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客席義肢矯形師 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zh-TW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法 國 醫 院</a:t>
            </a:r>
            <a:r>
              <a:rPr lang="zh-TW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客席義肢矯形師</a:t>
            </a:r>
            <a:endParaRPr lang="zh-TW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4526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(bil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52600"/>
            <a:ext cx="6477000" cy="411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1443038" y="416458"/>
            <a:ext cx="3232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ea typeface="華康儷粗黑" pitchFamily="49" charset="-120"/>
              </a:rPr>
              <a:t>拇指外翻</a:t>
            </a:r>
            <a:endParaRPr lang="zh-TW" altLang="en-US" b="1" dirty="0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635896" y="4437063"/>
            <a:ext cx="0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>
            <a:off x="3113566" y="4437063"/>
            <a:ext cx="504825" cy="10795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2" name="文字方塊 1"/>
          <p:cNvSpPr txBox="1"/>
          <p:nvPr/>
        </p:nvSpPr>
        <p:spPr>
          <a:xfrm>
            <a:off x="2847295" y="5463259"/>
            <a:ext cx="9284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800" b="1" dirty="0" smtClean="0">
                <a:solidFill>
                  <a:srgbClr val="FF0000"/>
                </a:solidFill>
              </a:rPr>
              <a:t>&gt;15</a:t>
            </a:r>
            <a:r>
              <a:rPr lang="en-US" altLang="zh-HK" sz="2800" b="1" dirty="0" smtClean="0">
                <a:solidFill>
                  <a:srgbClr val="FF0000"/>
                </a:solidFill>
                <a:latin typeface="Snap ITC" panose="04040A07060A02020202" pitchFamily="82" charset="0"/>
                <a:ea typeface="標楷體" panose="03000509000000000000" pitchFamily="65" charset="-120"/>
              </a:rPr>
              <a:t>°</a:t>
            </a:r>
            <a:endParaRPr lang="zh-HK" alt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3563888" y="3140968"/>
            <a:ext cx="72007" cy="136815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517166" y="280153"/>
            <a:ext cx="589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latin typeface="華康儷粗黑" pitchFamily="49" charset="-120"/>
                <a:ea typeface="華康儷粗黑" pitchFamily="49" charset="-120"/>
              </a:rPr>
              <a:t>預防方法及治療</a:t>
            </a:r>
            <a:r>
              <a:rPr lang="en-US" altLang="zh-TW" sz="6000" b="1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dirty="0"/>
          </a:p>
        </p:txBody>
      </p:sp>
      <p:pic>
        <p:nvPicPr>
          <p:cNvPr id="45059" name="Picture 3" descr="MVC-013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741" y="4653136"/>
            <a:ext cx="2455737" cy="184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" t="18478" r="11732" b="8323"/>
          <a:stretch/>
        </p:blipFill>
        <p:spPr>
          <a:xfrm>
            <a:off x="4788024" y="4626218"/>
            <a:ext cx="3242825" cy="186928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30" t="12149" b="14957"/>
          <a:stretch/>
        </p:blipFill>
        <p:spPr>
          <a:xfrm rot="5400000">
            <a:off x="1013564" y="1747064"/>
            <a:ext cx="2419702" cy="17835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30"/>
          <a:stretch/>
        </p:blipFill>
        <p:spPr>
          <a:xfrm rot="5400000">
            <a:off x="3882692" y="1674743"/>
            <a:ext cx="2395601" cy="1904085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9" t="1867" r="1985" b="-1867"/>
          <a:stretch/>
        </p:blipFill>
        <p:spPr>
          <a:xfrm rot="5400000">
            <a:off x="6387276" y="1635619"/>
            <a:ext cx="2418116" cy="1982333"/>
          </a:xfrm>
          <a:prstGeom prst="rect">
            <a:avLst/>
          </a:prstGeom>
        </p:spPr>
      </p:pic>
      <p:cxnSp>
        <p:nvCxnSpPr>
          <p:cNvPr id="14" name="直線單箭頭接點 13"/>
          <p:cNvCxnSpPr/>
          <p:nvPr/>
        </p:nvCxnSpPr>
        <p:spPr>
          <a:xfrm flipH="1">
            <a:off x="7670809" y="1700808"/>
            <a:ext cx="36004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>
            <a:off x="7234529" y="1700808"/>
            <a:ext cx="361805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向右箭號 17"/>
          <p:cNvSpPr/>
          <p:nvPr/>
        </p:nvSpPr>
        <p:spPr>
          <a:xfrm>
            <a:off x="6072268" y="2486440"/>
            <a:ext cx="518194" cy="280689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cxnSp>
        <p:nvCxnSpPr>
          <p:cNvPr id="21" name="直線單箭頭接點 20"/>
          <p:cNvCxnSpPr/>
          <p:nvPr/>
        </p:nvCxnSpPr>
        <p:spPr>
          <a:xfrm>
            <a:off x="2123728" y="2204864"/>
            <a:ext cx="361805" cy="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5156" y="148478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手法治療學碩士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物理治療學學士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義肢矯形學學士</a:t>
            </a:r>
            <a:endParaRPr lang="en-US" altLang="zh-TW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針灸學專業文憑</a:t>
            </a:r>
            <a:endParaRPr lang="zh-TW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3573016"/>
            <a:ext cx="55446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港 安 醫 院 客席義肢矯形師 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仁 安 醫 院 客席義肢矯形師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法 國 醫 院 客席義肢矯形師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聖保祿醫院 客席義肢矯形師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dirty="0" smtClean="0"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寶 血 醫 院 客席義肢矯形師</a:t>
            </a:r>
            <a:endParaRPr lang="zh-TW" altLang="en-US" dirty="0"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506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1646598" y="476672"/>
            <a:ext cx="4375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latin typeface="華康儷粗黑" pitchFamily="49" charset="-120"/>
                <a:ea typeface="華康儷粗黑" pitchFamily="49" charset="-120"/>
              </a:rPr>
              <a:t>足底根膜炎</a:t>
            </a:r>
            <a:r>
              <a:rPr lang="en-US" altLang="zh-TW" sz="6000" b="1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b="1" dirty="0"/>
          </a:p>
        </p:txBody>
      </p:sp>
      <p:pic>
        <p:nvPicPr>
          <p:cNvPr id="6148" name="Picture 4" descr="Plantar-Fas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4"/>
          <a:stretch>
            <a:fillRect/>
          </a:stretch>
        </p:blipFill>
        <p:spPr bwMode="auto">
          <a:xfrm>
            <a:off x="2555875" y="2276475"/>
            <a:ext cx="3446463" cy="417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1517166" y="692696"/>
            <a:ext cx="589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latin typeface="華康儷粗黑" pitchFamily="49" charset="-120"/>
                <a:ea typeface="華康儷粗黑" pitchFamily="49" charset="-120"/>
              </a:rPr>
              <a:t>預防方法及治療</a:t>
            </a:r>
            <a:r>
              <a:rPr lang="en-US" altLang="zh-TW" sz="6000" b="1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816870"/>
            <a:ext cx="3957859" cy="263646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098049"/>
            <a:ext cx="2789467" cy="334271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5549" y="1065722"/>
            <a:ext cx="2446338" cy="915988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solidFill>
                  <a:schemeClr val="tx1"/>
                </a:solidFill>
              </a:rPr>
              <a:t>弓形腿</a:t>
            </a:r>
          </a:p>
        </p:txBody>
      </p:sp>
      <p:pic>
        <p:nvPicPr>
          <p:cNvPr id="30728" name="Picture 8" descr="bowl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2" y="2438400"/>
            <a:ext cx="2162175" cy="3200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30" name="Picture 10" descr="knocknee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8119" y="2081327"/>
            <a:ext cx="2443162" cy="3600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159914" y="1065722"/>
            <a:ext cx="175240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4400" b="1" dirty="0"/>
              <a:t>O</a:t>
            </a:r>
            <a:r>
              <a:rPr lang="zh-TW" altLang="en-US" sz="4400" b="1" dirty="0"/>
              <a:t>形腿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029" y="2204864"/>
            <a:ext cx="21621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1814" y="340499"/>
            <a:ext cx="7772400" cy="1143000"/>
          </a:xfrm>
        </p:spPr>
        <p:txBody>
          <a:bodyPr>
            <a:normAutofit/>
          </a:bodyPr>
          <a:lstStyle/>
          <a:p>
            <a:r>
              <a:rPr lang="zh-TW" altLang="en-US" sz="4400" b="1" dirty="0">
                <a:latin typeface="華康儷粗黑" pitchFamily="49" charset="-120"/>
                <a:ea typeface="華康儷粗黑" pitchFamily="49" charset="-120"/>
              </a:rPr>
              <a:t>預防方法及治療</a:t>
            </a:r>
            <a:r>
              <a:rPr lang="en-US" altLang="zh-TW" sz="4400" b="1" dirty="0" smtClean="0">
                <a:latin typeface="華康儷粗黑" pitchFamily="49" charset="-120"/>
                <a:ea typeface="華康儷粗黑" pitchFamily="49" charset="-120"/>
              </a:rPr>
              <a:t>:</a:t>
            </a:r>
            <a:endParaRPr lang="zh-HK" altLang="en-US" sz="4400" dirty="0"/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1" t="12924" r="27038" b="13172"/>
          <a:stretch/>
        </p:blipFill>
        <p:spPr>
          <a:xfrm>
            <a:off x="6012160" y="1268760"/>
            <a:ext cx="1790905" cy="1984518"/>
          </a:xfrm>
        </p:spPr>
      </p:pic>
      <p:pic>
        <p:nvPicPr>
          <p:cNvPr id="8" name="內容版面配置區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5053"/>
            <a:ext cx="3384376" cy="1211062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4509120"/>
            <a:ext cx="2515570" cy="1675708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19" r="63952" b="9357"/>
          <a:stretch/>
        </p:blipFill>
        <p:spPr>
          <a:xfrm>
            <a:off x="899592" y="1483499"/>
            <a:ext cx="2722691" cy="1657469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393" y="4509120"/>
            <a:ext cx="3384376" cy="1387676"/>
          </a:xfrm>
          <a:prstGeom prst="rect">
            <a:avLst/>
          </a:prstGeom>
        </p:spPr>
      </p:pic>
      <p:sp>
        <p:nvSpPr>
          <p:cNvPr id="13" name="文字方塊 12"/>
          <p:cNvSpPr txBox="1"/>
          <p:nvPr/>
        </p:nvSpPr>
        <p:spPr>
          <a:xfrm>
            <a:off x="2803307" y="263348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 smtClean="0"/>
              <a:t>增加膝關節肌力</a:t>
            </a:r>
            <a:endParaRPr lang="zh-HK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6012160" y="3303945"/>
            <a:ext cx="1638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/>
              <a:t>O</a:t>
            </a:r>
            <a:r>
              <a:rPr lang="zh-HK" altLang="en-US" dirty="0" smtClean="0"/>
              <a:t>形腿運動</a:t>
            </a:r>
            <a:endParaRPr lang="zh-HK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1835696" y="6157392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dirty="0"/>
              <a:t>增加髖關節</a:t>
            </a:r>
            <a:r>
              <a:rPr lang="zh-HK" altLang="en-US" dirty="0" smtClean="0"/>
              <a:t>肌力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31241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HK" altLang="en-US" sz="4800" dirty="0"/>
              <a:t>你需要度身訂造</a:t>
            </a:r>
            <a:r>
              <a:rPr lang="zh-HK" altLang="en-US" sz="4800" dirty="0" smtClean="0"/>
              <a:t>鞋墊</a:t>
            </a:r>
            <a:r>
              <a:rPr lang="en-US" altLang="zh-HK" sz="4800" dirty="0" smtClean="0"/>
              <a:t>/</a:t>
            </a:r>
            <a:r>
              <a:rPr lang="zh-HK" altLang="en-US" sz="4800" dirty="0"/>
              <a:t>托</a:t>
            </a:r>
            <a:r>
              <a:rPr lang="zh-HK" altLang="en-US" sz="4800" dirty="0" smtClean="0"/>
              <a:t>嗎？</a:t>
            </a:r>
            <a:endParaRPr lang="zh-HK" altLang="en-US" sz="48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630616" cy="4114800"/>
          </a:xfrm>
        </p:spPr>
        <p:txBody>
          <a:bodyPr>
            <a:normAutofit/>
          </a:bodyPr>
          <a:lstStyle/>
          <a:p>
            <a:r>
              <a:rPr lang="zh-HK" altLang="en-US" sz="3600" b="1" dirty="0">
                <a:solidFill>
                  <a:srgbClr val="FF0000"/>
                </a:solidFill>
              </a:rPr>
              <a:t>較差或嚴重</a:t>
            </a:r>
            <a:r>
              <a:rPr lang="zh-HK" altLang="en-US" sz="3600" dirty="0"/>
              <a:t>扁平足</a:t>
            </a:r>
            <a:r>
              <a:rPr lang="zh-HK" altLang="en-US" sz="3600" dirty="0" smtClean="0"/>
              <a:t>患者</a:t>
            </a:r>
            <a:endParaRPr lang="en-US" altLang="zh-HK" sz="3600" dirty="0" smtClean="0"/>
          </a:p>
          <a:p>
            <a:endParaRPr lang="en-US" altLang="zh-HK" sz="3600" dirty="0" smtClean="0"/>
          </a:p>
          <a:p>
            <a:r>
              <a:rPr lang="zh-HK" altLang="en-US" sz="3600" dirty="0"/>
              <a:t>因足患影響引致</a:t>
            </a:r>
            <a:r>
              <a:rPr lang="zh-HK" altLang="en-US" sz="3600" b="1" dirty="0">
                <a:solidFill>
                  <a:srgbClr val="FF0000"/>
                </a:solidFill>
              </a:rPr>
              <a:t>下肢痛</a:t>
            </a:r>
            <a:r>
              <a:rPr lang="zh-HK" altLang="en-US" sz="3600" dirty="0"/>
              <a:t>的</a:t>
            </a:r>
            <a:r>
              <a:rPr lang="zh-HK" altLang="en-US" sz="3600" dirty="0" smtClean="0"/>
              <a:t>患者</a:t>
            </a:r>
            <a:endParaRPr lang="en-US" altLang="zh-HK" sz="3600" dirty="0" smtClean="0"/>
          </a:p>
          <a:p>
            <a:endParaRPr lang="en-US" altLang="zh-HK" sz="3600" dirty="0" smtClean="0"/>
          </a:p>
          <a:p>
            <a:r>
              <a:rPr lang="zh-HK" altLang="en-US" sz="3600" dirty="0"/>
              <a:t>十五歲以下患有</a:t>
            </a:r>
            <a:r>
              <a:rPr lang="zh-HK" altLang="en-US" sz="3600" b="1" dirty="0">
                <a:solidFill>
                  <a:srgbClr val="FF0000"/>
                </a:solidFill>
              </a:rPr>
              <a:t>較差或嚴重程度扁平足學童</a:t>
            </a:r>
          </a:p>
        </p:txBody>
      </p:sp>
    </p:spTree>
    <p:extLst>
      <p:ext uri="{BB962C8B-B14F-4D97-AF65-F5344CB8AC3E}">
        <p14:creationId xmlns:p14="http://schemas.microsoft.com/office/powerpoint/2010/main" val="27069637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987675" y="307975"/>
            <a:ext cx="326243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4000" b="1" dirty="0"/>
              <a:t>合適</a:t>
            </a:r>
            <a:r>
              <a:rPr lang="zh-TW" altLang="en-US" sz="4000" b="1" dirty="0" smtClean="0"/>
              <a:t>的運動鞋</a:t>
            </a:r>
            <a:endParaRPr lang="zh-TW" altLang="en-US" sz="4000" b="1" dirty="0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4932040" y="1640372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3200" b="1" dirty="0"/>
              <a:t>夠硬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6933424" y="3351552"/>
            <a:ext cx="2216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3200" b="1" dirty="0"/>
              <a:t>夠深和夠寬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489200" y="5805264"/>
            <a:ext cx="9969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3200" b="1" dirty="0"/>
              <a:t>夠厚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932" y="2276872"/>
            <a:ext cx="4931629" cy="3285698"/>
          </a:xfrm>
          <a:prstGeom prst="rect">
            <a:avLst/>
          </a:prstGeom>
        </p:spPr>
      </p:pic>
      <p:cxnSp>
        <p:nvCxnSpPr>
          <p:cNvPr id="4" name="直線單箭頭接點 3"/>
          <p:cNvCxnSpPr>
            <a:endCxn id="7178" idx="0"/>
          </p:cNvCxnSpPr>
          <p:nvPr/>
        </p:nvCxnSpPr>
        <p:spPr>
          <a:xfrm flipH="1">
            <a:off x="2987675" y="4293096"/>
            <a:ext cx="216173" cy="15121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V="1">
            <a:off x="3951073" y="2162746"/>
            <a:ext cx="1413015" cy="221817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V="1">
            <a:off x="5868144" y="3720408"/>
            <a:ext cx="1115205" cy="86072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1331640" y="1916832"/>
            <a:ext cx="690766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zh-HK" sz="2800" b="1" dirty="0" smtClean="0"/>
          </a:p>
          <a:p>
            <a:pPr algn="l"/>
            <a:r>
              <a:rPr lang="zh-HK" altLang="en-US" sz="2800" b="1" dirty="0" smtClean="0"/>
              <a:t>聯絡電話</a:t>
            </a:r>
            <a:r>
              <a:rPr lang="en-US" altLang="zh-HK" sz="2800" b="1" dirty="0" smtClean="0"/>
              <a:t>: </a:t>
            </a:r>
          </a:p>
          <a:p>
            <a:pPr algn="l"/>
            <a:r>
              <a:rPr lang="en-US" altLang="zh-HK" sz="2800" b="1" dirty="0" smtClean="0"/>
              <a:t>26669508</a:t>
            </a:r>
          </a:p>
          <a:p>
            <a:pPr algn="l"/>
            <a:endParaRPr lang="en-US" altLang="zh-HK" sz="2800" b="1" dirty="0" smtClean="0"/>
          </a:p>
          <a:p>
            <a:pPr algn="l"/>
            <a:r>
              <a:rPr lang="zh-HK" altLang="en-US" sz="2800" b="1" dirty="0" smtClean="0"/>
              <a:t>地址</a:t>
            </a:r>
            <a:r>
              <a:rPr lang="en-US" altLang="zh-HK" sz="2800" b="1" dirty="0" smtClean="0"/>
              <a:t>:</a:t>
            </a:r>
          </a:p>
          <a:p>
            <a:pPr algn="l"/>
            <a:r>
              <a:rPr lang="zh-HK" altLang="en-US" sz="2800" b="1" dirty="0" smtClean="0"/>
              <a:t>九龍旺角彌敦道</a:t>
            </a:r>
            <a:r>
              <a:rPr lang="en-US" altLang="zh-HK" sz="2800" b="1" dirty="0" smtClean="0"/>
              <a:t>678</a:t>
            </a:r>
            <a:r>
              <a:rPr lang="zh-HK" altLang="en-US" sz="2800" b="1" dirty="0" smtClean="0"/>
              <a:t>號華僑商業中心</a:t>
            </a:r>
            <a:r>
              <a:rPr lang="en-US" altLang="zh-HK" sz="2800" b="1" dirty="0" smtClean="0"/>
              <a:t>9</a:t>
            </a:r>
            <a:r>
              <a:rPr lang="zh-HK" altLang="en-US" sz="2800" b="1" dirty="0" smtClean="0"/>
              <a:t>樓</a:t>
            </a:r>
            <a:r>
              <a:rPr lang="en-US" altLang="zh-HK" sz="2800" b="1" dirty="0" smtClean="0"/>
              <a:t>A</a:t>
            </a:r>
            <a:r>
              <a:rPr lang="zh-HK" altLang="en-US" sz="2800" b="1" dirty="0" smtClean="0"/>
              <a:t>室</a:t>
            </a:r>
            <a:endParaRPr lang="en-US" altLang="zh-TW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5"/>
          <p:cNvSpPr>
            <a:spLocks noGrp="1" noChangeArrowheads="1"/>
          </p:cNvSpPr>
          <p:nvPr>
            <p:ph type="title"/>
          </p:nvPr>
        </p:nvSpPr>
        <p:spPr>
          <a:xfrm>
            <a:off x="2124075" y="260350"/>
            <a:ext cx="4535488" cy="1143000"/>
          </a:xfrm>
        </p:spPr>
        <p:txBody>
          <a:bodyPr/>
          <a:lstStyle/>
          <a:p>
            <a:r>
              <a:rPr lang="zh-TW" altLang="en-US" b="1" dirty="0">
                <a:solidFill>
                  <a:schemeClr val="tx1"/>
                </a:solidFill>
              </a:rPr>
              <a:t>足部構造</a:t>
            </a:r>
            <a:r>
              <a:rPr lang="en-US" altLang="zh-TW" b="1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3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980728"/>
            <a:ext cx="5904656" cy="579449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143000" y="838200"/>
            <a:ext cx="3613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dirty="0">
                <a:latin typeface="華康儷粗黑" pitchFamily="49" charset="-120"/>
                <a:ea typeface="華康儷粗黑" pitchFamily="49" charset="-120"/>
              </a:rPr>
              <a:t>足部毛病</a:t>
            </a:r>
            <a:r>
              <a:rPr lang="en-US" altLang="zh-TW" sz="6000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1600200" y="381000"/>
            <a:ext cx="2246313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5400" b="1" dirty="0">
                <a:ea typeface="華康儷粗黑" pitchFamily="49" charset="-120"/>
              </a:rPr>
              <a:t>扁平足</a:t>
            </a:r>
          </a:p>
        </p:txBody>
      </p:sp>
      <p:pic>
        <p:nvPicPr>
          <p:cNvPr id="2052" name="Picture 4" descr="foot structure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356" y="1700808"/>
            <a:ext cx="4499992" cy="2048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2" r="11038" b="33984"/>
          <a:stretch/>
        </p:blipFill>
        <p:spPr>
          <a:xfrm>
            <a:off x="1101786" y="4407371"/>
            <a:ext cx="3384376" cy="20636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0" r="14563" b="31100"/>
          <a:stretch/>
        </p:blipFill>
        <p:spPr>
          <a:xfrm>
            <a:off x="4962543" y="4373086"/>
            <a:ext cx="3101189" cy="2097929"/>
          </a:xfrm>
          <a:prstGeom prst="rect">
            <a:avLst/>
          </a:prstGeom>
        </p:spPr>
      </p:pic>
      <p:cxnSp>
        <p:nvCxnSpPr>
          <p:cNvPr id="8" name="直線單箭頭接點 7"/>
          <p:cNvCxnSpPr/>
          <p:nvPr/>
        </p:nvCxnSpPr>
        <p:spPr>
          <a:xfrm>
            <a:off x="1101786" y="6058724"/>
            <a:ext cx="3823376" cy="720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>
            <a:off x="4868275" y="6284122"/>
            <a:ext cx="3858893" cy="186893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oot print (n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80728"/>
            <a:ext cx="2419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foot print (f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59" b="1474"/>
          <a:stretch/>
        </p:blipFill>
        <p:spPr bwMode="auto">
          <a:xfrm>
            <a:off x="5436096" y="1060376"/>
            <a:ext cx="2211089" cy="5555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4098516" y="11663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b="1" dirty="0" smtClean="0"/>
              <a:t>足印</a:t>
            </a:r>
            <a:endParaRPr lang="zh-HK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字方塊 24"/>
          <p:cNvSpPr txBox="1"/>
          <p:nvPr/>
        </p:nvSpPr>
        <p:spPr>
          <a:xfrm>
            <a:off x="6012751" y="620814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>
                <a:solidFill>
                  <a:srgbClr val="FF0000"/>
                </a:solidFill>
              </a:rPr>
              <a:t>正常足</a:t>
            </a:r>
          </a:p>
        </p:txBody>
      </p:sp>
      <p:sp>
        <p:nvSpPr>
          <p:cNvPr id="31" name="文字方塊 30"/>
          <p:cNvSpPr txBox="1"/>
          <p:nvPr/>
        </p:nvSpPr>
        <p:spPr>
          <a:xfrm>
            <a:off x="1703833" y="351020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b="1" dirty="0"/>
              <a:t>最簡單及準確</a:t>
            </a:r>
            <a:r>
              <a:rPr lang="zh-HK" altLang="en-US" sz="4400" b="1" dirty="0" smtClean="0"/>
              <a:t>檢測方法</a:t>
            </a:r>
            <a:endParaRPr lang="zh-HK" altLang="en-US" sz="4400" b="1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6" t="22615" r="10196" b="8120"/>
          <a:stretch/>
        </p:blipFill>
        <p:spPr>
          <a:xfrm>
            <a:off x="5076056" y="1244682"/>
            <a:ext cx="2981386" cy="474285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128" y="1244682"/>
            <a:ext cx="3138460" cy="4754122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4088936" y="1994531"/>
            <a:ext cx="1415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dirty="0" smtClean="0">
                <a:solidFill>
                  <a:srgbClr val="FF0000"/>
                </a:solidFill>
              </a:rPr>
              <a:t>內側腳眼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74313" y="278092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dirty="0" smtClean="0">
                <a:solidFill>
                  <a:srgbClr val="FF0000"/>
                </a:solidFill>
              </a:rPr>
              <a:t>外側腳眼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sp>
        <p:nvSpPr>
          <p:cNvPr id="28" name="文字方塊 27"/>
          <p:cNvSpPr txBox="1"/>
          <p:nvPr/>
        </p:nvSpPr>
        <p:spPr>
          <a:xfrm>
            <a:off x="7508406" y="2708920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b="1" dirty="0" smtClean="0">
                <a:solidFill>
                  <a:srgbClr val="FF0000"/>
                </a:solidFill>
              </a:rPr>
              <a:t>外側腳眼</a:t>
            </a:r>
            <a:endParaRPr lang="zh-HK" altLang="en-US" b="1" dirty="0">
              <a:solidFill>
                <a:srgbClr val="FF0000"/>
              </a:solidFill>
            </a:endParaRPr>
          </a:p>
        </p:txBody>
      </p:sp>
      <p:cxnSp>
        <p:nvCxnSpPr>
          <p:cNvPr id="13" name="直線單箭頭接點 12"/>
          <p:cNvCxnSpPr/>
          <p:nvPr/>
        </p:nvCxnSpPr>
        <p:spPr>
          <a:xfrm>
            <a:off x="1379128" y="3366814"/>
            <a:ext cx="1032632" cy="10702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單箭頭接點 3"/>
          <p:cNvCxnSpPr/>
          <p:nvPr/>
        </p:nvCxnSpPr>
        <p:spPr>
          <a:xfrm flipH="1">
            <a:off x="7120747" y="3246549"/>
            <a:ext cx="1095547" cy="10465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/>
          <p:nvPr/>
        </p:nvCxnSpPr>
        <p:spPr>
          <a:xfrm>
            <a:off x="6372200" y="4608471"/>
            <a:ext cx="0" cy="1249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 flipH="1">
            <a:off x="2699792" y="4639067"/>
            <a:ext cx="228120" cy="121892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/>
          <p:nvPr/>
        </p:nvCxnSpPr>
        <p:spPr>
          <a:xfrm flipH="1">
            <a:off x="3661600" y="2507704"/>
            <a:ext cx="935414" cy="178539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單箭頭接點 6"/>
          <p:cNvCxnSpPr/>
          <p:nvPr/>
        </p:nvCxnSpPr>
        <p:spPr>
          <a:xfrm>
            <a:off x="4996630" y="2536063"/>
            <a:ext cx="770798" cy="154100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217802" y="6208146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HK" altLang="en-US" b="1" dirty="0">
                <a:solidFill>
                  <a:srgbClr val="FF0000"/>
                </a:solidFill>
              </a:rPr>
              <a:t>扁平足</a:t>
            </a:r>
          </a:p>
        </p:txBody>
      </p:sp>
    </p:spTree>
    <p:extLst>
      <p:ext uri="{BB962C8B-B14F-4D97-AF65-F5344CB8AC3E}">
        <p14:creationId xmlns:p14="http://schemas.microsoft.com/office/powerpoint/2010/main" val="21592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599656" y="488789"/>
            <a:ext cx="2089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zh-TW" altLang="en-US" sz="6000" b="1" dirty="0">
                <a:latin typeface="華康儷粗黑" pitchFamily="49" charset="-120"/>
                <a:ea typeface="華康儷粗黑" pitchFamily="49" charset="-120"/>
              </a:rPr>
              <a:t>成因</a:t>
            </a:r>
            <a:r>
              <a:rPr lang="en-US" altLang="zh-TW" sz="6000" b="1" dirty="0">
                <a:latin typeface="華康儷粗黑" pitchFamily="49" charset="-120"/>
                <a:ea typeface="華康儷粗黑" pitchFamily="49" charset="-120"/>
              </a:rPr>
              <a:t>:</a:t>
            </a:r>
            <a:endParaRPr lang="en-US" altLang="zh-TW" b="1" dirty="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746125" y="2263775"/>
            <a:ext cx="7497763" cy="3754438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zh-TW" sz="4800" dirty="0">
                <a:latin typeface="華康儷粗黑" pitchFamily="49" charset="-120"/>
                <a:ea typeface="華康儷粗黑" pitchFamily="49" charset="-120"/>
              </a:rPr>
              <a:t>1.</a:t>
            </a:r>
            <a:r>
              <a:rPr lang="zh-TW" altLang="en-US" sz="4800" dirty="0">
                <a:latin typeface="華康儷粗黑" pitchFamily="49" charset="-120"/>
                <a:ea typeface="華康儷粗黑" pitchFamily="49" charset="-120"/>
              </a:rPr>
              <a:t>遺傳     父母  祖父母</a:t>
            </a:r>
          </a:p>
          <a:p>
            <a:pPr algn="l"/>
            <a:endParaRPr lang="zh-TW" altLang="en-US" sz="4800" dirty="0">
              <a:latin typeface="華康儷粗黑" pitchFamily="49" charset="-120"/>
              <a:ea typeface="華康儷粗黑" pitchFamily="49" charset="-120"/>
            </a:endParaRPr>
          </a:p>
          <a:p>
            <a:pPr algn="l"/>
            <a:r>
              <a:rPr lang="en-US" altLang="zh-TW" sz="4800" dirty="0">
                <a:latin typeface="華康儷粗黑" pitchFamily="49" charset="-120"/>
                <a:ea typeface="華康儷粗黑" pitchFamily="49" charset="-120"/>
              </a:rPr>
              <a:t>2.</a:t>
            </a:r>
            <a:r>
              <a:rPr lang="zh-TW" altLang="en-US" sz="4800" dirty="0">
                <a:latin typeface="華康儷粗黑" pitchFamily="49" charset="-120"/>
                <a:ea typeface="華康儷粗黑" pitchFamily="49" charset="-120"/>
              </a:rPr>
              <a:t>後天      肥    受傷 </a:t>
            </a:r>
          </a:p>
          <a:p>
            <a:pPr algn="l"/>
            <a:endParaRPr lang="zh-TW" altLang="en-US" sz="4800" dirty="0">
              <a:latin typeface="華康儷粗黑" pitchFamily="49" charset="-120"/>
              <a:ea typeface="華康儷粗黑" pitchFamily="49" charset="-120"/>
            </a:endParaRPr>
          </a:p>
          <a:p>
            <a:pPr algn="l"/>
            <a:r>
              <a:rPr lang="zh-TW" altLang="en-US" sz="4800" dirty="0" smtClean="0">
                <a:latin typeface="華康儷粗黑" pitchFamily="49" charset="-120"/>
                <a:ea typeface="華康儷粗黑" pitchFamily="49" charset="-120"/>
              </a:rPr>
              <a:t>     </a:t>
            </a:r>
            <a:endParaRPr lang="zh-TW" altLang="en-US" dirty="0">
              <a:latin typeface="華康儷宋(P)" pitchFamily="2" charset="-120"/>
              <a:ea typeface="華康儷宋(P)" pitchFamily="2" charset="-120"/>
            </a:endParaRP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2843213" y="2708275"/>
            <a:ext cx="10080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2843213" y="2781300"/>
            <a:ext cx="7921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2771775" y="4221163"/>
            <a:ext cx="10080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132138" y="2708275"/>
            <a:ext cx="9350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3059113" y="4221163"/>
            <a:ext cx="108108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oot proble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51" t="3865" r="34140" b="3922"/>
          <a:stretch/>
        </p:blipFill>
        <p:spPr bwMode="auto">
          <a:xfrm>
            <a:off x="2771775" y="962025"/>
            <a:ext cx="2447925" cy="583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1970088" y="4725144"/>
            <a:ext cx="115252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V="1">
            <a:off x="4175919" y="5720372"/>
            <a:ext cx="1511300" cy="431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714875" y="3429245"/>
            <a:ext cx="865187" cy="57626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>
            <a:off x="2085117" y="2564904"/>
            <a:ext cx="1008062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3" name="Line 7"/>
          <p:cNvSpPr>
            <a:spLocks noChangeShapeType="1"/>
          </p:cNvSpPr>
          <p:nvPr/>
        </p:nvSpPr>
        <p:spPr bwMode="auto">
          <a:xfrm>
            <a:off x="5219700" y="1052736"/>
            <a:ext cx="935038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483644" y="3753643"/>
            <a:ext cx="647700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HK" altLang="en-US"/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6200815" y="701898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腰痛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600651" y="5217464"/>
            <a:ext cx="341632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足弓痛、後跟痛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5600740" y="3559662"/>
            <a:ext cx="110799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膝痛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446212" y="2174874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大腿痛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26206" y="3402805"/>
            <a:ext cx="241141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小腿疲倦</a:t>
            </a:r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352595" y="4374306"/>
            <a:ext cx="156966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 b="1" dirty="0">
                <a:solidFill>
                  <a:srgbClr val="FF3300"/>
                </a:solidFill>
              </a:rPr>
              <a:t>足背痛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339147" y="11663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HK" altLang="en-US" sz="4400" b="1" dirty="0" smtClean="0"/>
              <a:t>影響</a:t>
            </a:r>
            <a:endParaRPr lang="zh-HK" alt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絲縷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絲縷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絲縷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432</TotalTime>
  <Words>427</Words>
  <Application>Microsoft Office PowerPoint</Application>
  <PresentationFormat>如螢幕大小 (4:3)</PresentationFormat>
  <Paragraphs>99</Paragraphs>
  <Slides>26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絲縷</vt:lpstr>
      <vt:lpstr>PowerPoint 簡報</vt:lpstr>
      <vt:lpstr>PowerPoint 簡報</vt:lpstr>
      <vt:lpstr>足部構造: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小童能矯正扁平足?</vt:lpstr>
      <vt:lpstr>小童鞋托構造</vt:lpstr>
      <vt:lpstr>PowerPoint 簡報</vt:lpstr>
      <vt:lpstr>PowerPoint 簡報</vt:lpstr>
      <vt:lpstr>PowerPoint 簡報</vt:lpstr>
      <vt:lpstr>PowerPoint 簡報</vt:lpstr>
      <vt:lpstr>PowerPoint 簡報</vt:lpstr>
      <vt:lpstr>弓形腿</vt:lpstr>
      <vt:lpstr>預防方法及治療:</vt:lpstr>
      <vt:lpstr>你需要度身訂造鞋墊/托嗎？</vt:lpstr>
      <vt:lpstr>PowerPoint 簡報</vt:lpstr>
      <vt:lpstr>PowerPoint 簡報</vt:lpstr>
    </vt:vector>
  </TitlesOfParts>
  <Company>Addison Ku Co.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無投影片標題</dc:title>
  <dc:creator>Addison Ku</dc:creator>
  <cp:lastModifiedBy>user</cp:lastModifiedBy>
  <cp:revision>110</cp:revision>
  <dcterms:created xsi:type="dcterms:W3CDTF">2001-02-17T15:30:20Z</dcterms:created>
  <dcterms:modified xsi:type="dcterms:W3CDTF">2016-10-13T04:50:41Z</dcterms:modified>
</cp:coreProperties>
</file>